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53" r:id="rId3"/>
    <p:sldId id="323" r:id="rId4"/>
    <p:sldId id="399" r:id="rId5"/>
    <p:sldId id="398" r:id="rId6"/>
    <p:sldId id="324" r:id="rId7"/>
    <p:sldId id="327" r:id="rId8"/>
    <p:sldId id="392" r:id="rId9"/>
    <p:sldId id="401" r:id="rId10"/>
    <p:sldId id="329" r:id="rId11"/>
    <p:sldId id="336" r:id="rId12"/>
    <p:sldId id="263" r:id="rId13"/>
    <p:sldId id="404" r:id="rId14"/>
    <p:sldId id="319" r:id="rId15"/>
    <p:sldId id="322" r:id="rId16"/>
    <p:sldId id="405" r:id="rId17"/>
    <p:sldId id="320" r:id="rId18"/>
    <p:sldId id="406" r:id="rId19"/>
    <p:sldId id="262" r:id="rId20"/>
    <p:sldId id="266" r:id="rId21"/>
    <p:sldId id="267" r:id="rId22"/>
    <p:sldId id="337" r:id="rId23"/>
    <p:sldId id="268" r:id="rId24"/>
    <p:sldId id="338" r:id="rId25"/>
    <p:sldId id="270" r:id="rId26"/>
    <p:sldId id="408" r:id="rId27"/>
    <p:sldId id="340" r:id="rId28"/>
    <p:sldId id="341" r:id="rId29"/>
    <p:sldId id="313" r:id="rId30"/>
    <p:sldId id="312" r:id="rId31"/>
    <p:sldId id="355" r:id="rId32"/>
    <p:sldId id="345" r:id="rId33"/>
    <p:sldId id="343" r:id="rId34"/>
    <p:sldId id="402" r:id="rId35"/>
    <p:sldId id="407" r:id="rId36"/>
    <p:sldId id="279" r:id="rId37"/>
    <p:sldId id="346" r:id="rId38"/>
    <p:sldId id="409" r:id="rId39"/>
    <p:sldId id="284" r:id="rId40"/>
    <p:sldId id="286" r:id="rId41"/>
    <p:sldId id="287" r:id="rId42"/>
    <p:sldId id="288" r:id="rId43"/>
    <p:sldId id="289" r:id="rId44"/>
    <p:sldId id="290" r:id="rId45"/>
    <p:sldId id="291" r:id="rId46"/>
    <p:sldId id="292" r:id="rId47"/>
    <p:sldId id="297" r:id="rId48"/>
    <p:sldId id="349" r:id="rId49"/>
    <p:sldId id="317" r:id="rId50"/>
    <p:sldId id="299" r:id="rId51"/>
    <p:sldId id="350" r:id="rId52"/>
    <p:sldId id="351" r:id="rId53"/>
    <p:sldId id="356" r:id="rId54"/>
    <p:sldId id="301" r:id="rId55"/>
    <p:sldId id="302" r:id="rId56"/>
    <p:sldId id="303" r:id="rId57"/>
    <p:sldId id="304" r:id="rId58"/>
    <p:sldId id="305" r:id="rId59"/>
    <p:sldId id="306" r:id="rId60"/>
    <p:sldId id="352" r:id="rId61"/>
    <p:sldId id="308" r:id="rId62"/>
    <p:sldId id="357" r:id="rId63"/>
    <p:sldId id="400" r:id="rId64"/>
    <p:sldId id="382" r:id="rId65"/>
    <p:sldId id="361" r:id="rId66"/>
    <p:sldId id="362" r:id="rId67"/>
    <p:sldId id="403" r:id="rId68"/>
    <p:sldId id="363" r:id="rId69"/>
    <p:sldId id="364" r:id="rId70"/>
    <p:sldId id="366" r:id="rId71"/>
    <p:sldId id="365" r:id="rId72"/>
    <p:sldId id="369" r:id="rId73"/>
    <p:sldId id="368" r:id="rId74"/>
    <p:sldId id="370" r:id="rId75"/>
    <p:sldId id="371" r:id="rId76"/>
    <p:sldId id="372" r:id="rId77"/>
    <p:sldId id="410" r:id="rId7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884"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41520F-23EA-42F0-91F5-E9AEA40356DE}" type="datetimeFigureOut">
              <a:rPr lang="zh-CN" altLang="en-US" smtClean="0"/>
              <a:pPr/>
              <a:t>2023/6/5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77AA23-641D-4049-8F81-B4571A13D903}" type="slidenum">
              <a:rPr lang="zh-CN" altLang="en-US" smtClean="0"/>
              <a:pPr/>
              <a:t>‹#›</a:t>
            </a:fld>
            <a:endParaRPr lang="zh-CN" altLang="en-US"/>
          </a:p>
        </p:txBody>
      </p:sp>
    </p:spTree>
    <p:extLst>
      <p:ext uri="{BB962C8B-B14F-4D97-AF65-F5344CB8AC3E}">
        <p14:creationId xmlns:p14="http://schemas.microsoft.com/office/powerpoint/2010/main" val="3809950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F234F1B-BDA5-4191-AD7B-7DB9885E18F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F23776-A7A3-40CC-A908-6FD92DB23DA5}" type="slidenum">
              <a:rPr lang="zh-CN" altLang="en-US" smtClean="0"/>
              <a:pPr/>
              <a:t>‹#›</a:t>
            </a:fld>
            <a:endParaRPr lang="zh-CN" altLang="en-US"/>
          </a:p>
        </p:txBody>
      </p:sp>
      <p:sp>
        <p:nvSpPr>
          <p:cNvPr id="7" name="TextBox 6"/>
          <p:cNvSpPr txBox="1"/>
          <p:nvPr userDrawn="1"/>
        </p:nvSpPr>
        <p:spPr>
          <a:xfrm>
            <a:off x="-13063" y="6551470"/>
            <a:ext cx="9144000" cy="288000"/>
          </a:xfrm>
          <a:prstGeom prst="rect">
            <a:avLst/>
          </a:prstGeom>
        </p:spPr>
        <p:style>
          <a:lnRef idx="1">
            <a:schemeClr val="accent5"/>
          </a:lnRef>
          <a:fillRef idx="3">
            <a:schemeClr val="accent5"/>
          </a:fillRef>
          <a:effectRef idx="2">
            <a:schemeClr val="accent5"/>
          </a:effectRef>
          <a:fontRef idx="minor">
            <a:schemeClr val="lt1"/>
          </a:fontRef>
        </p:style>
        <p:txBody>
          <a:bodyPr vert="horz" wrap="none" lIns="91440" tIns="45720" rIns="91440" bIns="45720" rtlCol="0" anchor="ctr">
            <a:normAutofit/>
          </a:bodyPr>
          <a:lstStyle/>
          <a:p>
            <a:pPr>
              <a:spcBef>
                <a:spcPct val="0"/>
              </a:spcBef>
            </a:pPr>
            <a:r>
              <a:rPr lang="en-US" altLang="zh-CN" sz="1200" baseline="0" dirty="0">
                <a:solidFill>
                  <a:schemeClr val="bg1"/>
                </a:solidFill>
              </a:rPr>
              <a:t>     Web</a:t>
            </a:r>
            <a:r>
              <a:rPr lang="zh-CN" altLang="en-US" sz="1200" baseline="0" dirty="0">
                <a:solidFill>
                  <a:schemeClr val="bg1"/>
                </a:solidFill>
              </a:rPr>
              <a:t>数据抽取                                   </a:t>
            </a:r>
            <a:r>
              <a:rPr lang="en-US" altLang="zh-CN" sz="1200" dirty="0">
                <a:solidFill>
                  <a:schemeClr val="bg1"/>
                </a:solidFill>
              </a:rPr>
              <a:t>                                                                                                                                                               </a:t>
            </a:r>
            <a:r>
              <a:rPr lang="zh-CN" altLang="en-US" sz="1200" dirty="0">
                <a:solidFill>
                  <a:schemeClr val="bg1"/>
                </a:solidFill>
              </a:rPr>
              <a:t>软件学院</a:t>
            </a:r>
          </a:p>
        </p:txBody>
      </p:sp>
      <p:sp>
        <p:nvSpPr>
          <p:cNvPr id="9" name="灯片编号占位符 5"/>
          <p:cNvSpPr txBox="1">
            <a:spLocks/>
          </p:cNvSpPr>
          <p:nvPr userDrawn="1"/>
        </p:nvSpPr>
        <p:spPr>
          <a:xfrm>
            <a:off x="6758880" y="65087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F23776-A7A3-40CC-A908-6FD92DB23DA5}" type="slidenum">
              <a:rPr lang="zh-CN" altLang="en-US" smtClean="0">
                <a:solidFill>
                  <a:schemeClr val="bg1"/>
                </a:solidFill>
              </a:rPr>
              <a:pPr/>
              <a:t>‹#›</a:t>
            </a:fld>
            <a:endParaRPr lang="zh-CN" altLang="en-US" dirty="0">
              <a:solidFill>
                <a:schemeClr val="bg1"/>
              </a:solidFill>
            </a:endParaRPr>
          </a:p>
        </p:txBody>
      </p:sp>
    </p:spTree>
    <p:extLst>
      <p:ext uri="{BB962C8B-B14F-4D97-AF65-F5344CB8AC3E}">
        <p14:creationId xmlns:p14="http://schemas.microsoft.com/office/powerpoint/2010/main" val="1654705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2023/6/5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a:t>
            </a:r>
            <a:r>
              <a:rPr lang="en-US" altLang="zh-CN" dirty="0"/>
              <a:t>6</a:t>
            </a:r>
            <a:r>
              <a:rPr lang="zh-CN" altLang="en-US" dirty="0"/>
              <a:t>讲 </a:t>
            </a:r>
            <a:r>
              <a:rPr lang="zh-CN" altLang="zh-CN" dirty="0"/>
              <a:t>包装器</a:t>
            </a:r>
            <a:r>
              <a:rPr lang="zh-CN" altLang="en-US" dirty="0"/>
              <a:t>页面抽取方法</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671208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800" dirty="0"/>
              <a:t>多记录数据型页面是指页面由多条</a:t>
            </a:r>
            <a:r>
              <a:rPr lang="zh-CN" altLang="en-US" sz="2800" dirty="0">
                <a:solidFill>
                  <a:srgbClr val="0000FF"/>
                </a:solidFill>
              </a:rPr>
              <a:t>结构相同的数据记录</a:t>
            </a:r>
            <a:r>
              <a:rPr lang="zh-CN" altLang="en-US" sz="2800" dirty="0"/>
              <a:t>组成。</a:t>
            </a:r>
            <a:endParaRPr lang="en-US" altLang="zh-CN" sz="2800" dirty="0"/>
          </a:p>
          <a:p>
            <a:r>
              <a:rPr lang="zh-CN" altLang="en-US" sz="2800" dirty="0"/>
              <a:t>其抽取方法一般分为两个步骤</a:t>
            </a:r>
            <a:endParaRPr lang="en-US" altLang="zh-CN" sz="2800" dirty="0"/>
          </a:p>
          <a:p>
            <a:pPr lvl="1"/>
            <a:r>
              <a:rPr lang="zh-CN" altLang="en-US" sz="2400" dirty="0"/>
              <a:t>首先从网页中识别数据记录的边界，</a:t>
            </a:r>
            <a:r>
              <a:rPr lang="zh-CN" altLang="en-US" sz="2400" dirty="0">
                <a:solidFill>
                  <a:srgbClr val="0000FF"/>
                </a:solidFill>
              </a:rPr>
              <a:t>抽取数据记录</a:t>
            </a:r>
            <a:endParaRPr lang="en-US" altLang="zh-CN" sz="2400" dirty="0">
              <a:solidFill>
                <a:srgbClr val="0000FF"/>
              </a:solidFill>
            </a:endParaRPr>
          </a:p>
          <a:p>
            <a:pPr lvl="1"/>
            <a:r>
              <a:rPr lang="zh-CN" altLang="en-US" sz="2400" dirty="0"/>
              <a:t>其次从数据记录中抽取出其中的</a:t>
            </a:r>
            <a:r>
              <a:rPr lang="zh-CN" altLang="en-US" sz="2400" dirty="0">
                <a:solidFill>
                  <a:srgbClr val="0000FF"/>
                </a:solidFill>
              </a:rPr>
              <a:t>数据项</a:t>
            </a:r>
            <a:endParaRPr lang="en-US" altLang="zh-CN" sz="2400" dirty="0">
              <a:solidFill>
                <a:srgbClr val="0000FF"/>
              </a:solidFill>
            </a:endParaRPr>
          </a:p>
        </p:txBody>
      </p:sp>
      <p:pic>
        <p:nvPicPr>
          <p:cNvPr id="4" name="图片 3"/>
          <p:cNvPicPr>
            <a:picLocks noChangeAspect="1"/>
          </p:cNvPicPr>
          <p:nvPr/>
        </p:nvPicPr>
        <p:blipFill>
          <a:blip r:embed="rId2"/>
          <a:stretch>
            <a:fillRect/>
          </a:stretch>
        </p:blipFill>
        <p:spPr>
          <a:xfrm>
            <a:off x="827584" y="4077072"/>
            <a:ext cx="7222008" cy="2731836"/>
          </a:xfrm>
          <a:prstGeom prst="rect">
            <a:avLst/>
          </a:prstGeom>
        </p:spPr>
      </p:pic>
      <p:grpSp>
        <p:nvGrpSpPr>
          <p:cNvPr id="11" name="组合 10"/>
          <p:cNvGrpSpPr/>
          <p:nvPr/>
        </p:nvGrpSpPr>
        <p:grpSpPr>
          <a:xfrm>
            <a:off x="6329254" y="3068959"/>
            <a:ext cx="1857031" cy="3742752"/>
            <a:chOff x="6329254" y="3068959"/>
            <a:chExt cx="1857031" cy="3742752"/>
          </a:xfrm>
        </p:grpSpPr>
        <p:cxnSp>
          <p:nvCxnSpPr>
            <p:cNvPr id="9" name="曲线连接符 8"/>
            <p:cNvCxnSpPr/>
            <p:nvPr/>
          </p:nvCxnSpPr>
          <p:spPr>
            <a:xfrm rot="5400000">
              <a:off x="7292372" y="3401986"/>
              <a:ext cx="1226939" cy="560886"/>
            </a:xfrm>
            <a:prstGeom prst="curvedConnector3">
              <a:avLst>
                <a:gd name="adj1" fmla="val 5000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329254" y="4295899"/>
              <a:ext cx="1800200" cy="2515812"/>
            </a:xfrm>
            <a:prstGeom prst="rect">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15" name="组合 14"/>
          <p:cNvGrpSpPr/>
          <p:nvPr/>
        </p:nvGrpSpPr>
        <p:grpSpPr>
          <a:xfrm>
            <a:off x="4499992" y="4005065"/>
            <a:ext cx="2376264" cy="2012912"/>
            <a:chOff x="4499992" y="4005065"/>
            <a:chExt cx="2376264" cy="2012912"/>
          </a:xfrm>
        </p:grpSpPr>
        <p:cxnSp>
          <p:nvCxnSpPr>
            <p:cNvPr id="7" name="曲线连接符 6"/>
            <p:cNvCxnSpPr/>
            <p:nvPr/>
          </p:nvCxnSpPr>
          <p:spPr>
            <a:xfrm rot="5400000">
              <a:off x="5273283" y="4050759"/>
              <a:ext cx="1648668" cy="1557279"/>
            </a:xfrm>
            <a:prstGeom prst="curvedConnector3">
              <a:avLst>
                <a:gd name="adj1" fmla="val 5000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499992" y="5656535"/>
              <a:ext cx="1229560" cy="361442"/>
            </a:xfrm>
            <a:prstGeom prst="rect">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
        <p:nvSpPr>
          <p:cNvPr id="6" name="标题 5"/>
          <p:cNvSpPr>
            <a:spLocks noGrp="1"/>
          </p:cNvSpPr>
          <p:nvPr>
            <p:ph type="title"/>
          </p:nvPr>
        </p:nvSpPr>
        <p:spPr/>
        <p:txBody>
          <a:bodyPr>
            <a:normAutofit fontScale="90000"/>
          </a:bodyPr>
          <a:lstStyle/>
          <a:p>
            <a:r>
              <a:rPr lang="zh-CN" altLang="en-US" dirty="0"/>
              <a:t>二、</a:t>
            </a:r>
            <a:r>
              <a:rPr lang="en-US" altLang="zh-CN" dirty="0"/>
              <a:t> </a:t>
            </a:r>
            <a:r>
              <a:rPr lang="zh-CN" altLang="en-US" dirty="0"/>
              <a:t>多记录数据型页面的抽取方法</a:t>
            </a:r>
          </a:p>
        </p:txBody>
      </p:sp>
    </p:spTree>
    <p:extLst>
      <p:ext uri="{BB962C8B-B14F-4D97-AF65-F5344CB8AC3E}">
        <p14:creationId xmlns:p14="http://schemas.microsoft.com/office/powerpoint/2010/main" val="95497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p:txBody>
          <a:bodyPr>
            <a:normAutofit/>
          </a:bodyPr>
          <a:lstStyle/>
          <a:p>
            <a:r>
              <a:rPr lang="zh-CN" altLang="en-US" dirty="0"/>
              <a:t>针对</a:t>
            </a:r>
            <a:r>
              <a:rPr lang="zh-CN" altLang="en-US" dirty="0">
                <a:solidFill>
                  <a:srgbClr val="0000FF"/>
                </a:solidFill>
              </a:rPr>
              <a:t>多记录</a:t>
            </a:r>
            <a:r>
              <a:rPr lang="zh-CN" altLang="en-US" dirty="0"/>
              <a:t>的数据型网页</a:t>
            </a:r>
            <a:endParaRPr lang="en-US" altLang="zh-CN" dirty="0"/>
          </a:p>
          <a:p>
            <a:pPr lvl="1"/>
            <a:r>
              <a:rPr lang="zh-CN" altLang="en-US" dirty="0"/>
              <a:t>方法</a:t>
            </a:r>
            <a:endParaRPr lang="en-US" altLang="zh-CN" dirty="0"/>
          </a:p>
          <a:p>
            <a:pPr lvl="2"/>
            <a:r>
              <a:rPr lang="en-US" altLang="zh-CN" dirty="0"/>
              <a:t>2.1  </a:t>
            </a:r>
            <a:r>
              <a:rPr lang="zh-CN" altLang="en-US" dirty="0"/>
              <a:t>若干观察得到的规则</a:t>
            </a:r>
            <a:endParaRPr lang="en-US" altLang="zh-CN" dirty="0"/>
          </a:p>
          <a:p>
            <a:pPr lvl="2"/>
            <a:r>
              <a:rPr lang="en-US" altLang="zh-CN" dirty="0"/>
              <a:t>2.2  </a:t>
            </a:r>
            <a:r>
              <a:rPr lang="zh-CN" altLang="en-US" dirty="0"/>
              <a:t>数据记录抽取</a:t>
            </a:r>
            <a:endParaRPr lang="en-US" altLang="zh-CN" dirty="0"/>
          </a:p>
          <a:p>
            <a:pPr lvl="3"/>
            <a:r>
              <a:rPr lang="zh-CN" altLang="en-US" dirty="0"/>
              <a:t>利用子树比对，</a:t>
            </a:r>
            <a:endParaRPr lang="en-US" altLang="zh-CN" dirty="0"/>
          </a:p>
          <a:p>
            <a:pPr lvl="3"/>
            <a:r>
              <a:rPr lang="zh-CN" altLang="en-US" b="1" dirty="0"/>
              <a:t>利用规则进行    进行</a:t>
            </a:r>
            <a:r>
              <a:rPr lang="zh-CN" altLang="zh-CN" b="1" dirty="0"/>
              <a:t>数据记录定位</a:t>
            </a:r>
            <a:endParaRPr lang="zh-CN" altLang="zh-CN" sz="1200" b="1" dirty="0"/>
          </a:p>
          <a:p>
            <a:pPr lvl="2"/>
            <a:r>
              <a:rPr lang="en-US" altLang="zh-CN" dirty="0"/>
              <a:t>2.3  </a:t>
            </a:r>
            <a:r>
              <a:rPr lang="zh-CN" altLang="en-US" dirty="0"/>
              <a:t>数据项抽取</a:t>
            </a:r>
            <a:endParaRPr lang="en-US" altLang="zh-CN" dirty="0"/>
          </a:p>
        </p:txBody>
      </p:sp>
    </p:spTree>
    <p:extLst>
      <p:ext uri="{BB962C8B-B14F-4D97-AF65-F5344CB8AC3E}">
        <p14:creationId xmlns:p14="http://schemas.microsoft.com/office/powerpoint/2010/main" val="3125464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b="1" dirty="0">
                <a:solidFill>
                  <a:srgbClr val="0000FF"/>
                </a:solidFill>
              </a:rPr>
              <a:t>观察</a:t>
            </a:r>
            <a:r>
              <a:rPr lang="en-US" altLang="zh-CN" sz="2400" b="1" dirty="0">
                <a:solidFill>
                  <a:srgbClr val="0000FF"/>
                </a:solidFill>
              </a:rPr>
              <a:t>1</a:t>
            </a:r>
            <a:r>
              <a:rPr lang="en-US" altLang="zh-CN" sz="2400" dirty="0"/>
              <a:t>: </a:t>
            </a:r>
            <a:r>
              <a:rPr lang="zh-CN" altLang="en-US" sz="2400" dirty="0"/>
              <a:t>对于对应</a:t>
            </a:r>
            <a:r>
              <a:rPr lang="zh-CN" altLang="en-US" sz="2400" dirty="0">
                <a:solidFill>
                  <a:srgbClr val="0000FF"/>
                </a:solidFill>
              </a:rPr>
              <a:t>相同</a:t>
            </a:r>
            <a:r>
              <a:rPr lang="zh-CN" altLang="en-US" sz="2400" dirty="0"/>
              <a:t>模板的</a:t>
            </a:r>
            <a:r>
              <a:rPr lang="zh-CN" altLang="en-US" sz="2400" dirty="0">
                <a:solidFill>
                  <a:srgbClr val="0000FF"/>
                </a:solidFill>
              </a:rPr>
              <a:t>多个</a:t>
            </a:r>
            <a:r>
              <a:rPr lang="zh-CN" altLang="en-US" sz="2400" dirty="0"/>
              <a:t>网页，其</a:t>
            </a:r>
            <a:r>
              <a:rPr lang="zh-CN" altLang="en-US" sz="2400" dirty="0">
                <a:solidFill>
                  <a:srgbClr val="0000FF"/>
                </a:solidFill>
              </a:rPr>
              <a:t>不同之处</a:t>
            </a:r>
            <a:r>
              <a:rPr lang="zh-CN" altLang="en-US" sz="2400" dirty="0"/>
              <a:t>主要在于这些页面中所包含的</a:t>
            </a:r>
            <a:r>
              <a:rPr lang="zh-CN" altLang="en-US" sz="2400" dirty="0">
                <a:solidFill>
                  <a:srgbClr val="0000FF"/>
                </a:solidFill>
              </a:rPr>
              <a:t>数据</a:t>
            </a:r>
            <a:r>
              <a:rPr lang="zh-CN" altLang="en-US" sz="2400" dirty="0"/>
              <a:t>。</a:t>
            </a:r>
            <a:endParaRPr lang="en-US" altLang="zh-CN" sz="2400" dirty="0"/>
          </a:p>
          <a:p>
            <a:r>
              <a:rPr lang="zh-CN" altLang="en-US" sz="2400" dirty="0"/>
              <a:t>因此，通过比较这些页面的结果和内容，有可能找出其中包含的数据记录。</a:t>
            </a:r>
          </a:p>
        </p:txBody>
      </p:sp>
      <p:sp>
        <p:nvSpPr>
          <p:cNvPr id="3" name="标题 2"/>
          <p:cNvSpPr>
            <a:spLocks noGrp="1"/>
          </p:cNvSpPr>
          <p:nvPr>
            <p:ph type="title"/>
          </p:nvPr>
        </p:nvSpPr>
        <p:spPr/>
        <p:txBody>
          <a:bodyPr/>
          <a:lstStyle/>
          <a:p>
            <a:r>
              <a:rPr lang="en-US" altLang="zh-CN" dirty="0"/>
              <a:t>  2.1 </a:t>
            </a:r>
            <a:r>
              <a:rPr lang="zh-CN" altLang="en-US" dirty="0"/>
              <a:t>三个观察</a:t>
            </a:r>
          </a:p>
        </p:txBody>
      </p:sp>
    </p:spTree>
    <p:extLst>
      <p:ext uri="{BB962C8B-B14F-4D97-AF65-F5344CB8AC3E}">
        <p14:creationId xmlns:p14="http://schemas.microsoft.com/office/powerpoint/2010/main" val="292172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例：购物网站响应用户</a:t>
            </a:r>
            <a:r>
              <a:rPr lang="zh-CN" altLang="en-US" sz="2400" dirty="0">
                <a:solidFill>
                  <a:srgbClr val="FF0000"/>
                </a:solidFill>
              </a:rPr>
              <a:t>查询动态生成的页面</a:t>
            </a:r>
            <a:endParaRPr lang="en-US" altLang="zh-CN" sz="2400" dirty="0">
              <a:solidFill>
                <a:srgbClr val="FF0000"/>
              </a:solidFill>
            </a:endParaRPr>
          </a:p>
          <a:p>
            <a:pPr lvl="1"/>
            <a:r>
              <a:rPr lang="zh-CN" altLang="en-US" sz="2000" dirty="0"/>
              <a:t>这种</a:t>
            </a:r>
            <a:r>
              <a:rPr lang="zh-CN" altLang="en-US" sz="2000" dirty="0">
                <a:solidFill>
                  <a:srgbClr val="0000FF"/>
                </a:solidFill>
              </a:rPr>
              <a:t>页面是由相同的模板生成</a:t>
            </a:r>
            <a:r>
              <a:rPr lang="zh-CN" altLang="en-US" sz="2000" dirty="0"/>
              <a:t>，每个页面中除了展现满足用户查询的</a:t>
            </a:r>
            <a:r>
              <a:rPr lang="zh-CN" altLang="en-US" sz="2000" dirty="0">
                <a:solidFill>
                  <a:srgbClr val="0000FF"/>
                </a:solidFill>
              </a:rPr>
              <a:t>商品记录不同</a:t>
            </a:r>
            <a:r>
              <a:rPr lang="zh-CN" altLang="en-US" sz="2000" dirty="0"/>
              <a:t>，其余部分的内容</a:t>
            </a:r>
            <a:r>
              <a:rPr lang="zh-CN" altLang="en-US" sz="2000" dirty="0">
                <a:solidFill>
                  <a:srgbClr val="0000FF"/>
                </a:solidFill>
              </a:rPr>
              <a:t>基本一致</a:t>
            </a:r>
            <a:r>
              <a:rPr lang="zh-CN" altLang="en-US" sz="2000" dirty="0"/>
              <a:t>，通过比较多个页面，就可以准确地识别出商品记录的位置。</a:t>
            </a:r>
          </a:p>
        </p:txBody>
      </p:sp>
      <p:sp>
        <p:nvSpPr>
          <p:cNvPr id="3" name="标题 2"/>
          <p:cNvSpPr>
            <a:spLocks noGrp="1"/>
          </p:cNvSpPr>
          <p:nvPr>
            <p:ph type="title"/>
          </p:nvPr>
        </p:nvSpPr>
        <p:spPr/>
        <p:txBody>
          <a:bodyPr/>
          <a:lstStyle/>
          <a:p>
            <a:r>
              <a:rPr lang="en-US" altLang="zh-CN" dirty="0"/>
              <a:t>  </a:t>
            </a:r>
            <a:endParaRPr lang="zh-CN" altLang="en-US" dirty="0"/>
          </a:p>
        </p:txBody>
      </p:sp>
      <p:pic>
        <p:nvPicPr>
          <p:cNvPr id="4" name="图片 3"/>
          <p:cNvPicPr>
            <a:picLocks noChangeAspect="1"/>
          </p:cNvPicPr>
          <p:nvPr/>
        </p:nvPicPr>
        <p:blipFill>
          <a:blip r:embed="rId2"/>
          <a:stretch>
            <a:fillRect/>
          </a:stretch>
        </p:blipFill>
        <p:spPr>
          <a:xfrm>
            <a:off x="437282" y="3284984"/>
            <a:ext cx="3888432" cy="2459455"/>
          </a:xfrm>
          <a:prstGeom prst="rect">
            <a:avLst/>
          </a:prstGeom>
        </p:spPr>
      </p:pic>
      <p:pic>
        <p:nvPicPr>
          <p:cNvPr id="5" name="图片 4"/>
          <p:cNvPicPr>
            <a:picLocks noChangeAspect="1"/>
          </p:cNvPicPr>
          <p:nvPr/>
        </p:nvPicPr>
        <p:blipFill>
          <a:blip r:embed="rId3"/>
          <a:stretch>
            <a:fillRect/>
          </a:stretch>
        </p:blipFill>
        <p:spPr>
          <a:xfrm>
            <a:off x="5004048" y="3284984"/>
            <a:ext cx="3552729" cy="2660858"/>
          </a:xfrm>
          <a:prstGeom prst="rect">
            <a:avLst/>
          </a:prstGeom>
        </p:spPr>
      </p:pic>
    </p:spTree>
    <p:extLst>
      <p:ext uri="{BB962C8B-B14F-4D97-AF65-F5344CB8AC3E}">
        <p14:creationId xmlns:p14="http://schemas.microsoft.com/office/powerpoint/2010/main" val="383140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b="1" dirty="0">
                <a:solidFill>
                  <a:srgbClr val="0000FF"/>
                </a:solidFill>
              </a:rPr>
              <a:t>观察</a:t>
            </a:r>
            <a:r>
              <a:rPr lang="en-US" altLang="zh-CN" b="1" dirty="0">
                <a:solidFill>
                  <a:srgbClr val="0000FF"/>
                </a:solidFill>
              </a:rPr>
              <a:t>2 </a:t>
            </a:r>
            <a:r>
              <a:rPr lang="zh-CN" altLang="en-US" dirty="0"/>
              <a:t>如果是多记录数据型页面，则在</a:t>
            </a:r>
            <a:r>
              <a:rPr lang="en-US" altLang="zh-CN" dirty="0"/>
              <a:t>DOM </a:t>
            </a:r>
            <a:r>
              <a:rPr lang="zh-CN" altLang="en-US" dirty="0"/>
              <a:t>树上包含这些</a:t>
            </a:r>
            <a:r>
              <a:rPr lang="zh-CN" altLang="en-US" dirty="0">
                <a:solidFill>
                  <a:srgbClr val="0000FF"/>
                </a:solidFill>
              </a:rPr>
              <a:t>记录的子树通常处于同一层，并且这些记录具有共同的父节点</a:t>
            </a:r>
            <a:r>
              <a:rPr lang="zh-CN" altLang="en-US" dirty="0"/>
              <a:t>。</a:t>
            </a:r>
          </a:p>
          <a:p>
            <a:endParaRPr lang="zh-CN" altLang="en-US" dirty="0"/>
          </a:p>
        </p:txBody>
      </p:sp>
    </p:spTree>
    <p:extLst>
      <p:ext uri="{BB962C8B-B14F-4D97-AF65-F5344CB8AC3E}">
        <p14:creationId xmlns:p14="http://schemas.microsoft.com/office/powerpoint/2010/main" val="4172803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476672"/>
            <a:ext cx="8229600" cy="5649491"/>
          </a:xfrm>
        </p:spPr>
        <p:txBody>
          <a:bodyPr/>
          <a:lstStyle/>
          <a:p>
            <a:r>
              <a:rPr lang="zh-CN" altLang="en-US" dirty="0"/>
              <a:t>将一个网页转化成</a:t>
            </a:r>
            <a:r>
              <a:rPr lang="en-US" altLang="zh-CN" dirty="0">
                <a:solidFill>
                  <a:srgbClr val="0000FF"/>
                </a:solidFill>
              </a:rPr>
              <a:t>DOM</a:t>
            </a:r>
            <a:r>
              <a:rPr lang="zh-CN" altLang="en-US" dirty="0">
                <a:solidFill>
                  <a:srgbClr val="0000FF"/>
                </a:solidFill>
              </a:rPr>
              <a:t>树</a:t>
            </a:r>
            <a:r>
              <a:rPr lang="zh-CN" altLang="en-US" dirty="0"/>
              <a:t>的结构</a:t>
            </a:r>
            <a:endParaRPr lang="en-US" altLang="zh-CN" dirty="0"/>
          </a:p>
          <a:p>
            <a:r>
              <a:rPr lang="en-US" altLang="zh-CN" dirty="0"/>
              <a:t>BLOCK</a:t>
            </a:r>
            <a:r>
              <a:rPr lang="zh-CN" altLang="en-US" dirty="0"/>
              <a:t>表示待抽取数据</a:t>
            </a:r>
          </a:p>
          <a:p>
            <a:endParaRPr lang="zh-CN" altLang="en-US" dirty="0"/>
          </a:p>
        </p:txBody>
      </p:sp>
      <p:pic>
        <p:nvPicPr>
          <p:cNvPr id="4" name="图片 3"/>
          <p:cNvPicPr>
            <a:picLocks noChangeAspect="1"/>
          </p:cNvPicPr>
          <p:nvPr/>
        </p:nvPicPr>
        <p:blipFill>
          <a:blip r:embed="rId2"/>
          <a:stretch>
            <a:fillRect/>
          </a:stretch>
        </p:blipFill>
        <p:spPr>
          <a:xfrm>
            <a:off x="1403648" y="1700808"/>
            <a:ext cx="6077373" cy="4871244"/>
          </a:xfrm>
          <a:prstGeom prst="rect">
            <a:avLst/>
          </a:prstGeom>
        </p:spPr>
      </p:pic>
    </p:spTree>
    <p:extLst>
      <p:ext uri="{BB962C8B-B14F-4D97-AF65-F5344CB8AC3E}">
        <p14:creationId xmlns:p14="http://schemas.microsoft.com/office/powerpoint/2010/main" val="1612023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a:t>例中：页面中展示的两个商品记录在动态生成时，利用预定义的记录模板以循环迭代的方式自左而右排列。</a:t>
            </a:r>
            <a:endParaRPr lang="en-US" altLang="zh-CN" dirty="0"/>
          </a:p>
          <a:p>
            <a:pPr algn="just"/>
            <a:r>
              <a:rPr lang="zh-CN" altLang="en-US" dirty="0"/>
              <a:t>因此两个记录对应的子树在</a:t>
            </a:r>
            <a:r>
              <a:rPr lang="en-US" altLang="zh-CN" dirty="0"/>
              <a:t>DOM </a:t>
            </a:r>
            <a:r>
              <a:rPr lang="zh-CN" altLang="en-US" dirty="0"/>
              <a:t>树中必然在</a:t>
            </a:r>
            <a:r>
              <a:rPr lang="zh-CN" altLang="en-US" dirty="0">
                <a:solidFill>
                  <a:srgbClr val="0000FF"/>
                </a:solidFill>
              </a:rPr>
              <a:t>同一节点下</a:t>
            </a:r>
            <a:r>
              <a:rPr lang="zh-CN" altLang="en-US" dirty="0"/>
              <a:t>。</a:t>
            </a:r>
          </a:p>
          <a:p>
            <a:endParaRPr lang="zh-CN" altLang="en-US" dirty="0"/>
          </a:p>
        </p:txBody>
      </p:sp>
      <p:pic>
        <p:nvPicPr>
          <p:cNvPr id="4" name="图片 3">
            <a:extLst>
              <a:ext uri="{FF2B5EF4-FFF2-40B4-BE49-F238E27FC236}">
                <a16:creationId xmlns:a16="http://schemas.microsoft.com/office/drawing/2014/main" id="{6BE6E9AA-E7D2-4A80-BB43-EE6FD75FF886}"/>
              </a:ext>
            </a:extLst>
          </p:cNvPr>
          <p:cNvPicPr>
            <a:picLocks noChangeAspect="1"/>
          </p:cNvPicPr>
          <p:nvPr/>
        </p:nvPicPr>
        <p:blipFill>
          <a:blip r:embed="rId2"/>
          <a:stretch>
            <a:fillRect/>
          </a:stretch>
        </p:blipFill>
        <p:spPr>
          <a:xfrm>
            <a:off x="3707904" y="3721121"/>
            <a:ext cx="3888432" cy="2459455"/>
          </a:xfrm>
          <a:prstGeom prst="rect">
            <a:avLst/>
          </a:prstGeom>
        </p:spPr>
      </p:pic>
    </p:spTree>
    <p:extLst>
      <p:ext uri="{BB962C8B-B14F-4D97-AF65-F5344CB8AC3E}">
        <p14:creationId xmlns:p14="http://schemas.microsoft.com/office/powerpoint/2010/main" val="187867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772816"/>
            <a:ext cx="8229600" cy="4353347"/>
          </a:xfrm>
        </p:spPr>
        <p:txBody>
          <a:bodyPr/>
          <a:lstStyle/>
          <a:p>
            <a:pPr algn="just"/>
            <a:r>
              <a:rPr lang="zh-CN" altLang="en-US" b="1" dirty="0">
                <a:solidFill>
                  <a:srgbClr val="0000FF"/>
                </a:solidFill>
              </a:rPr>
              <a:t>观察</a:t>
            </a:r>
            <a:r>
              <a:rPr lang="en-US" altLang="zh-CN" b="1" dirty="0">
                <a:solidFill>
                  <a:srgbClr val="0000FF"/>
                </a:solidFill>
              </a:rPr>
              <a:t>3</a:t>
            </a:r>
            <a:r>
              <a:rPr lang="en-US" altLang="zh-CN" dirty="0"/>
              <a:t>: </a:t>
            </a:r>
            <a:r>
              <a:rPr lang="zh-CN" altLang="en-US" dirty="0"/>
              <a:t>如果是多记录数据型页面，则这些记录无论在</a:t>
            </a:r>
            <a:r>
              <a:rPr lang="en-US" altLang="zh-CN" dirty="0"/>
              <a:t>DOM</a:t>
            </a:r>
            <a:r>
              <a:rPr lang="zh-CN" altLang="en-US" dirty="0"/>
              <a:t>树上的</a:t>
            </a:r>
            <a:r>
              <a:rPr lang="zh-CN" altLang="en-US" dirty="0">
                <a:solidFill>
                  <a:srgbClr val="0000FF"/>
                </a:solidFill>
              </a:rPr>
              <a:t>结构</a:t>
            </a:r>
            <a:r>
              <a:rPr lang="zh-CN" altLang="en-US" dirty="0"/>
              <a:t>，还是记录本身所包含的</a:t>
            </a:r>
            <a:r>
              <a:rPr lang="zh-CN" altLang="en-US" dirty="0">
                <a:solidFill>
                  <a:srgbClr val="0000FF"/>
                </a:solidFill>
              </a:rPr>
              <a:t>内容</a:t>
            </a:r>
            <a:r>
              <a:rPr lang="zh-CN" altLang="en-US" dirty="0"/>
              <a:t>，都具有相似性。</a:t>
            </a:r>
          </a:p>
          <a:p>
            <a:endParaRPr lang="zh-CN" altLang="en-US" dirty="0"/>
          </a:p>
        </p:txBody>
      </p:sp>
    </p:spTree>
    <p:extLst>
      <p:ext uri="{BB962C8B-B14F-4D97-AF65-F5344CB8AC3E}">
        <p14:creationId xmlns:p14="http://schemas.microsoft.com/office/powerpoint/2010/main" val="246407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68760"/>
            <a:ext cx="8229600" cy="4857403"/>
          </a:xfrm>
        </p:spPr>
        <p:txBody>
          <a:bodyPr/>
          <a:lstStyle/>
          <a:p>
            <a:pPr algn="just"/>
            <a:r>
              <a:rPr lang="zh-CN" altLang="en-US" sz="2000" dirty="0"/>
              <a:t>例中，</a:t>
            </a:r>
            <a:r>
              <a:rPr lang="en-US" altLang="zh-CN" sz="2000" dirty="0"/>
              <a:t> </a:t>
            </a:r>
            <a:r>
              <a:rPr lang="zh-CN" altLang="en-US" sz="2000" dirty="0"/>
              <a:t>页面中的记录由同一个记录模板生成，</a:t>
            </a:r>
            <a:endParaRPr lang="en-US" altLang="zh-CN" sz="2000" dirty="0"/>
          </a:p>
          <a:p>
            <a:pPr algn="just"/>
            <a:r>
              <a:rPr lang="zh-CN" altLang="en-US" sz="2000" dirty="0"/>
              <a:t>无论外观</a:t>
            </a:r>
            <a:r>
              <a:rPr lang="en-US" altLang="zh-CN" sz="2000" dirty="0"/>
              <a:t>(</a:t>
            </a:r>
            <a:r>
              <a:rPr lang="zh-CN" altLang="en-US" sz="2000" dirty="0"/>
              <a:t>格式规范、属性的次序等</a:t>
            </a:r>
            <a:r>
              <a:rPr lang="en-US" altLang="zh-CN" sz="2000" dirty="0"/>
              <a:t>)</a:t>
            </a:r>
            <a:r>
              <a:rPr lang="zh-CN" altLang="en-US" sz="2000" dirty="0"/>
              <a:t>还是其在</a:t>
            </a:r>
            <a:r>
              <a:rPr lang="en-US" altLang="zh-CN" sz="2000" dirty="0"/>
              <a:t>DOM</a:t>
            </a:r>
            <a:r>
              <a:rPr lang="zh-CN" altLang="en-US" sz="2000" dirty="0"/>
              <a:t>树中对应的子树结构都非常相似</a:t>
            </a:r>
            <a:endParaRPr lang="en-US" altLang="zh-CN" sz="2000" dirty="0"/>
          </a:p>
          <a:p>
            <a:pPr algn="just"/>
            <a:r>
              <a:rPr lang="zh-CN" altLang="en-US" sz="2000" dirty="0"/>
              <a:t>两个记录中都存在一些共同的属性名称，比如</a:t>
            </a:r>
            <a:r>
              <a:rPr lang="en-US" altLang="zh-CN" sz="2000" dirty="0"/>
              <a:t>“</a:t>
            </a:r>
            <a:r>
              <a:rPr lang="zh-CN" altLang="en-US" sz="2000" dirty="0"/>
              <a:t>价格</a:t>
            </a:r>
            <a:r>
              <a:rPr lang="en-US" altLang="zh-CN" sz="2000" dirty="0"/>
              <a:t>”</a:t>
            </a:r>
          </a:p>
          <a:p>
            <a:pPr algn="just"/>
            <a:r>
              <a:rPr lang="zh-CN" altLang="en-US" sz="2000" dirty="0"/>
              <a:t>这些共同的属性名称可以用于分析记录的模板结构和属性值的抽取，比如在</a:t>
            </a:r>
            <a:r>
              <a:rPr lang="en-US" altLang="zh-CN" sz="2000" dirty="0"/>
              <a:t>“</a:t>
            </a:r>
            <a:r>
              <a:rPr lang="zh-CN" altLang="en-US" sz="2000" dirty="0"/>
              <a:t>价格</a:t>
            </a:r>
            <a:r>
              <a:rPr lang="en-US" altLang="zh-CN" sz="2000" dirty="0"/>
              <a:t>”</a:t>
            </a:r>
            <a:r>
              <a:rPr lang="zh-CN" altLang="en-US" sz="2000" dirty="0"/>
              <a:t>后面的位置抽取商品的名称。</a:t>
            </a:r>
          </a:p>
          <a:p>
            <a:endParaRPr lang="zh-CN" altLang="en-US" dirty="0"/>
          </a:p>
        </p:txBody>
      </p:sp>
      <p:pic>
        <p:nvPicPr>
          <p:cNvPr id="4" name="图片 3"/>
          <p:cNvPicPr>
            <a:picLocks noChangeAspect="1"/>
          </p:cNvPicPr>
          <p:nvPr/>
        </p:nvPicPr>
        <p:blipFill>
          <a:blip r:embed="rId2"/>
          <a:stretch>
            <a:fillRect/>
          </a:stretch>
        </p:blipFill>
        <p:spPr>
          <a:xfrm>
            <a:off x="2267744" y="3468235"/>
            <a:ext cx="4608512" cy="2890084"/>
          </a:xfrm>
          <a:prstGeom prst="rect">
            <a:avLst/>
          </a:prstGeom>
        </p:spPr>
      </p:pic>
    </p:spTree>
    <p:extLst>
      <p:ext uri="{BB962C8B-B14F-4D97-AF65-F5344CB8AC3E}">
        <p14:creationId xmlns:p14="http://schemas.microsoft.com/office/powerpoint/2010/main" val="3430724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b="1" dirty="0">
                <a:solidFill>
                  <a:srgbClr val="0000FF"/>
                </a:solidFill>
              </a:rPr>
              <a:t>定义</a:t>
            </a:r>
            <a:r>
              <a:rPr lang="en-US" altLang="zh-CN" b="1" dirty="0">
                <a:solidFill>
                  <a:srgbClr val="0000FF"/>
                </a:solidFill>
              </a:rPr>
              <a:t>( </a:t>
            </a:r>
            <a:r>
              <a:rPr lang="zh-CN" altLang="en-US" b="1" dirty="0">
                <a:solidFill>
                  <a:srgbClr val="0000FF"/>
                </a:solidFill>
              </a:rPr>
              <a:t>数据记录抽取</a:t>
            </a:r>
            <a:r>
              <a:rPr lang="en-US" altLang="zh-CN" b="1" dirty="0">
                <a:solidFill>
                  <a:srgbClr val="0000FF"/>
                </a:solidFill>
              </a:rPr>
              <a:t>) </a:t>
            </a:r>
          </a:p>
          <a:p>
            <a:pPr lvl="1"/>
            <a:r>
              <a:rPr lang="zh-CN" altLang="en-US" dirty="0"/>
              <a:t>在网页中，一个数据记录对应着现实世界的一个实体。</a:t>
            </a:r>
            <a:endParaRPr lang="en-US" altLang="zh-CN" dirty="0"/>
          </a:p>
          <a:p>
            <a:pPr lvl="1"/>
            <a:r>
              <a:rPr lang="zh-CN" altLang="en-US" dirty="0"/>
              <a:t>如果把一个网页解析成</a:t>
            </a:r>
            <a:r>
              <a:rPr lang="en-US" altLang="zh-CN" dirty="0"/>
              <a:t>DOM</a:t>
            </a:r>
            <a:r>
              <a:rPr lang="zh-CN" altLang="en-US" dirty="0"/>
              <a:t>树结构，</a:t>
            </a:r>
            <a:r>
              <a:rPr lang="zh-CN" altLang="en-US" dirty="0">
                <a:solidFill>
                  <a:srgbClr val="0000FF"/>
                </a:solidFill>
              </a:rPr>
              <a:t>一个数据记录则对应着一棵子树或多棵相邻的子树</a:t>
            </a:r>
            <a:r>
              <a:rPr lang="zh-CN" altLang="en-US" dirty="0"/>
              <a:t>。</a:t>
            </a:r>
            <a:endParaRPr lang="en-US" altLang="zh-CN" dirty="0"/>
          </a:p>
          <a:p>
            <a:pPr lvl="1"/>
            <a:r>
              <a:rPr lang="zh-CN" altLang="en-US" dirty="0"/>
              <a:t>数据记录抽取问题事实上就是如何</a:t>
            </a:r>
            <a:r>
              <a:rPr lang="zh-CN" altLang="en-US" dirty="0">
                <a:solidFill>
                  <a:srgbClr val="FF0000"/>
                </a:solidFill>
              </a:rPr>
              <a:t>找出包含数据记录的这些子树</a:t>
            </a:r>
            <a:r>
              <a:rPr lang="zh-CN" altLang="en-US" dirty="0"/>
              <a:t>。</a:t>
            </a:r>
            <a:endParaRPr lang="en-US" altLang="zh-CN" dirty="0"/>
          </a:p>
          <a:p>
            <a:pPr lvl="1"/>
            <a:r>
              <a:rPr lang="zh-CN" altLang="en-US" dirty="0"/>
              <a:t>手工爬虫：人工分析</a:t>
            </a:r>
          </a:p>
        </p:txBody>
      </p:sp>
      <p:sp>
        <p:nvSpPr>
          <p:cNvPr id="3" name="标题 2"/>
          <p:cNvSpPr>
            <a:spLocks noGrp="1"/>
          </p:cNvSpPr>
          <p:nvPr>
            <p:ph type="title"/>
          </p:nvPr>
        </p:nvSpPr>
        <p:spPr/>
        <p:txBody>
          <a:bodyPr>
            <a:normAutofit/>
          </a:bodyPr>
          <a:lstStyle/>
          <a:p>
            <a:r>
              <a:rPr lang="en-US" altLang="zh-CN" dirty="0"/>
              <a:t>2.2  </a:t>
            </a:r>
            <a:r>
              <a:rPr lang="zh-CN" altLang="en-US" dirty="0"/>
              <a:t>数据记录抽取</a:t>
            </a:r>
          </a:p>
        </p:txBody>
      </p:sp>
      <p:pic>
        <p:nvPicPr>
          <p:cNvPr id="4" name="图片 3"/>
          <p:cNvPicPr>
            <a:picLocks noChangeAspect="1"/>
          </p:cNvPicPr>
          <p:nvPr/>
        </p:nvPicPr>
        <p:blipFill>
          <a:blip r:embed="rId2"/>
          <a:stretch>
            <a:fillRect/>
          </a:stretch>
        </p:blipFill>
        <p:spPr>
          <a:xfrm>
            <a:off x="5148064" y="4653136"/>
            <a:ext cx="3561928" cy="2134940"/>
          </a:xfrm>
          <a:prstGeom prst="rect">
            <a:avLst/>
          </a:prstGeom>
        </p:spPr>
      </p:pic>
    </p:spTree>
    <p:extLst>
      <p:ext uri="{BB962C8B-B14F-4D97-AF65-F5344CB8AC3E}">
        <p14:creationId xmlns:p14="http://schemas.microsoft.com/office/powerpoint/2010/main" val="2266247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b="1" dirty="0"/>
              <a:t>一、数据抽取</a:t>
            </a:r>
            <a:r>
              <a:rPr lang="zh-CN" altLang="en-US" b="1" dirty="0"/>
              <a:t>对象</a:t>
            </a:r>
            <a:r>
              <a:rPr lang="en-US" altLang="zh-CN" b="1" dirty="0"/>
              <a:t>--</a:t>
            </a:r>
            <a:r>
              <a:rPr lang="zh-CN" altLang="zh-CN" b="1" dirty="0"/>
              <a:t>网页的分类</a:t>
            </a:r>
          </a:p>
          <a:p>
            <a:r>
              <a:rPr lang="zh-CN" altLang="zh-CN" b="1" dirty="0"/>
              <a:t>二、多记录数据型页面的抽取方法</a:t>
            </a:r>
          </a:p>
          <a:p>
            <a:r>
              <a:rPr lang="zh-CN" altLang="zh-CN" b="1" dirty="0"/>
              <a:t>三、单记录数据型页抽取方法</a:t>
            </a:r>
          </a:p>
          <a:p>
            <a:r>
              <a:rPr lang="zh-CN" altLang="en-US" b="1" dirty="0"/>
              <a:t>四、</a:t>
            </a:r>
            <a:r>
              <a:rPr lang="zh-CN" altLang="zh-CN" b="1" dirty="0"/>
              <a:t>单文档型页面抽取方法</a:t>
            </a:r>
            <a:endParaRPr lang="en-US" altLang="zh-CN" b="1" dirty="0"/>
          </a:p>
          <a:p>
            <a:endParaRPr lang="zh-CN" altLang="en-US" dirty="0"/>
          </a:p>
        </p:txBody>
      </p:sp>
    </p:spTree>
    <p:extLst>
      <p:ext uri="{BB962C8B-B14F-4D97-AF65-F5344CB8AC3E}">
        <p14:creationId xmlns:p14="http://schemas.microsoft.com/office/powerpoint/2010/main" val="2690973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2.2.1  </a:t>
            </a:r>
            <a:r>
              <a:rPr lang="zh-CN" altLang="en-US" dirty="0"/>
              <a:t>确定数据区域</a:t>
            </a:r>
            <a:endParaRPr lang="en-US" altLang="zh-CN" dirty="0"/>
          </a:p>
          <a:p>
            <a:pPr lvl="1"/>
            <a:r>
              <a:rPr lang="zh-CN" altLang="en-US" dirty="0"/>
              <a:t>比较多个例子页面</a:t>
            </a:r>
            <a:endParaRPr lang="en-US" altLang="zh-CN" dirty="0"/>
          </a:p>
          <a:p>
            <a:pPr lvl="1"/>
            <a:r>
              <a:rPr lang="zh-CN" altLang="en-US" dirty="0"/>
              <a:t>发现可能包含数据记录的父节点</a:t>
            </a:r>
            <a:endParaRPr lang="en-US" altLang="zh-CN" dirty="0"/>
          </a:p>
          <a:p>
            <a:r>
              <a:rPr lang="en-US" altLang="zh-CN" dirty="0"/>
              <a:t>2.2.2</a:t>
            </a:r>
            <a:r>
              <a:rPr lang="zh-CN" altLang="en-US" dirty="0"/>
              <a:t>计算数据记录的</a:t>
            </a:r>
            <a:r>
              <a:rPr lang="zh-CN" altLang="en-US" dirty="0">
                <a:solidFill>
                  <a:srgbClr val="0000FF"/>
                </a:solidFill>
              </a:rPr>
              <a:t>边界</a:t>
            </a:r>
            <a:endParaRPr lang="en-US" altLang="zh-CN" dirty="0"/>
          </a:p>
          <a:p>
            <a:pPr lvl="1"/>
            <a:r>
              <a:rPr lang="zh-CN" altLang="en-US" dirty="0"/>
              <a:t>即对一系列节点进行聚类并且得到数据记录</a:t>
            </a:r>
            <a:r>
              <a:rPr lang="en-US" altLang="zh-CN" dirty="0"/>
              <a:t>;</a:t>
            </a:r>
          </a:p>
          <a:p>
            <a:r>
              <a:rPr lang="en-US" altLang="zh-CN" dirty="0"/>
              <a:t>2.2.3</a:t>
            </a:r>
            <a:r>
              <a:rPr lang="zh-CN" altLang="en-US" dirty="0">
                <a:solidFill>
                  <a:srgbClr val="0000FF"/>
                </a:solidFill>
              </a:rPr>
              <a:t>去除噪声</a:t>
            </a:r>
            <a:r>
              <a:rPr lang="zh-CN" altLang="en-US" dirty="0"/>
              <a:t>数据记录</a:t>
            </a:r>
            <a:endParaRPr lang="en-US" altLang="zh-CN" dirty="0"/>
          </a:p>
          <a:p>
            <a:pPr lvl="1"/>
            <a:r>
              <a:rPr lang="zh-CN" altLang="en-US" dirty="0"/>
              <a:t>即在结构或者内容上与正确数据有某种程度相似的噪声数据记录。</a:t>
            </a:r>
          </a:p>
        </p:txBody>
      </p:sp>
      <p:sp>
        <p:nvSpPr>
          <p:cNvPr id="3" name="标题 2"/>
          <p:cNvSpPr>
            <a:spLocks noGrp="1"/>
          </p:cNvSpPr>
          <p:nvPr>
            <p:ph type="title"/>
          </p:nvPr>
        </p:nvSpPr>
        <p:spPr/>
        <p:txBody>
          <a:bodyPr/>
          <a:lstStyle/>
          <a:p>
            <a:r>
              <a:rPr lang="zh-CN" altLang="en-US" dirty="0">
                <a:solidFill>
                  <a:srgbClr val="FF0000"/>
                </a:solidFill>
              </a:rPr>
              <a:t>抽取的步骤</a:t>
            </a:r>
          </a:p>
        </p:txBody>
      </p:sp>
    </p:spTree>
    <p:extLst>
      <p:ext uri="{BB962C8B-B14F-4D97-AF65-F5344CB8AC3E}">
        <p14:creationId xmlns:p14="http://schemas.microsoft.com/office/powerpoint/2010/main" val="11106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r>
              <a:rPr lang="zh-CN" altLang="en-US" b="1" dirty="0">
                <a:solidFill>
                  <a:srgbClr val="0000FF"/>
                </a:solidFill>
              </a:rPr>
              <a:t>观察</a:t>
            </a:r>
            <a:r>
              <a:rPr lang="en-US" altLang="zh-CN" b="1" dirty="0">
                <a:solidFill>
                  <a:srgbClr val="0000FF"/>
                </a:solidFill>
              </a:rPr>
              <a:t>1</a:t>
            </a:r>
            <a:r>
              <a:rPr lang="en-US" altLang="zh-CN" dirty="0"/>
              <a:t>: </a:t>
            </a:r>
            <a:r>
              <a:rPr lang="zh-CN" altLang="en-US" dirty="0"/>
              <a:t>对于对应</a:t>
            </a:r>
            <a:r>
              <a:rPr lang="zh-CN" altLang="en-US" dirty="0">
                <a:solidFill>
                  <a:srgbClr val="0000FF"/>
                </a:solidFill>
              </a:rPr>
              <a:t>相同</a:t>
            </a:r>
            <a:r>
              <a:rPr lang="zh-CN" altLang="en-US" dirty="0"/>
              <a:t>模板的</a:t>
            </a:r>
            <a:r>
              <a:rPr lang="zh-CN" altLang="en-US" dirty="0">
                <a:solidFill>
                  <a:srgbClr val="0000FF"/>
                </a:solidFill>
              </a:rPr>
              <a:t>多个</a:t>
            </a:r>
            <a:r>
              <a:rPr lang="zh-CN" altLang="en-US" dirty="0"/>
              <a:t>网页，其</a:t>
            </a:r>
            <a:r>
              <a:rPr lang="zh-CN" altLang="en-US" dirty="0">
                <a:solidFill>
                  <a:srgbClr val="0000FF"/>
                </a:solidFill>
              </a:rPr>
              <a:t>不同之处</a:t>
            </a:r>
            <a:r>
              <a:rPr lang="zh-CN" altLang="en-US" dirty="0"/>
              <a:t>主要在于这些页面中所包含的</a:t>
            </a:r>
            <a:r>
              <a:rPr lang="zh-CN" altLang="en-US" dirty="0">
                <a:solidFill>
                  <a:srgbClr val="0000FF"/>
                </a:solidFill>
              </a:rPr>
              <a:t>数据</a:t>
            </a:r>
            <a:r>
              <a:rPr lang="zh-CN" altLang="en-US" dirty="0"/>
              <a:t>。因此，通过比较这些页面的结果和内容，有可能找出其中包含的数据记录</a:t>
            </a:r>
            <a:endParaRPr lang="en-US" altLang="zh-CN" dirty="0"/>
          </a:p>
          <a:p>
            <a:pPr algn="just"/>
            <a:r>
              <a:rPr lang="zh-CN" altLang="en-US" dirty="0"/>
              <a:t>方法：通过比较多个</a:t>
            </a:r>
            <a:r>
              <a:rPr lang="en-US" altLang="zh-CN" dirty="0"/>
              <a:t>Web</a:t>
            </a:r>
            <a:r>
              <a:rPr lang="zh-CN" altLang="en-US" dirty="0"/>
              <a:t>页面的树结构得到例子页面中所有的</a:t>
            </a:r>
            <a:r>
              <a:rPr lang="zh-CN" altLang="en-US" b="1" dirty="0">
                <a:solidFill>
                  <a:srgbClr val="FF0000"/>
                </a:solidFill>
              </a:rPr>
              <a:t>不同节点</a:t>
            </a:r>
            <a:endParaRPr lang="en-US" altLang="zh-CN" b="1" dirty="0">
              <a:solidFill>
                <a:srgbClr val="FF0000"/>
              </a:solidFill>
            </a:endParaRPr>
          </a:p>
          <a:p>
            <a:pPr lvl="1" algn="just"/>
            <a:r>
              <a:rPr lang="zh-CN" altLang="en-US" dirty="0"/>
              <a:t>树结构的比较转化为</a:t>
            </a:r>
            <a:r>
              <a:rPr lang="en-US" altLang="zh-CN" dirty="0"/>
              <a:t>DOM</a:t>
            </a:r>
            <a:r>
              <a:rPr lang="zh-CN" altLang="en-US" dirty="0"/>
              <a:t>树中节点的比较。</a:t>
            </a:r>
            <a:endParaRPr lang="en-US" altLang="zh-CN" dirty="0"/>
          </a:p>
        </p:txBody>
      </p:sp>
      <p:sp>
        <p:nvSpPr>
          <p:cNvPr id="3" name="标题 2"/>
          <p:cNvSpPr>
            <a:spLocks noGrp="1"/>
          </p:cNvSpPr>
          <p:nvPr>
            <p:ph type="title"/>
          </p:nvPr>
        </p:nvSpPr>
        <p:spPr/>
        <p:txBody>
          <a:bodyPr>
            <a:normAutofit/>
          </a:bodyPr>
          <a:lstStyle/>
          <a:p>
            <a:r>
              <a:rPr lang="en-US" altLang="zh-CN" dirty="0"/>
              <a:t>2.2.1  </a:t>
            </a:r>
            <a:r>
              <a:rPr lang="zh-CN" altLang="en-US" dirty="0"/>
              <a:t>确定数据区域</a:t>
            </a:r>
          </a:p>
        </p:txBody>
      </p:sp>
    </p:spTree>
    <p:extLst>
      <p:ext uri="{BB962C8B-B14F-4D97-AF65-F5344CB8AC3E}">
        <p14:creationId xmlns:p14="http://schemas.microsoft.com/office/powerpoint/2010/main" val="421948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a:t>两个节点被认为是相同的，如果它们能完全符合下列条件</a:t>
            </a:r>
            <a:r>
              <a:rPr lang="en-US" altLang="zh-CN" dirty="0"/>
              <a:t>:</a:t>
            </a:r>
          </a:p>
          <a:p>
            <a:pPr lvl="1" algn="just"/>
            <a:r>
              <a:rPr lang="en-US" altLang="zh-CN" dirty="0"/>
              <a:t>1) </a:t>
            </a:r>
            <a:r>
              <a:rPr lang="zh-CN" altLang="en-US" dirty="0"/>
              <a:t>若两个节点都是</a:t>
            </a:r>
            <a:r>
              <a:rPr lang="zh-CN" altLang="en-US" dirty="0">
                <a:solidFill>
                  <a:srgbClr val="0000FF"/>
                </a:solidFill>
              </a:rPr>
              <a:t>元素节点</a:t>
            </a:r>
            <a:r>
              <a:rPr lang="zh-CN" altLang="en-US" dirty="0"/>
              <a:t>，则必须有</a:t>
            </a:r>
            <a:r>
              <a:rPr lang="zh-CN" altLang="en-US" dirty="0">
                <a:solidFill>
                  <a:srgbClr val="0000FF"/>
                </a:solidFill>
              </a:rPr>
              <a:t>相同的节点名字</a:t>
            </a:r>
            <a:r>
              <a:rPr lang="en-US" altLang="zh-CN" dirty="0"/>
              <a:t>;</a:t>
            </a:r>
          </a:p>
          <a:p>
            <a:pPr lvl="1" algn="just"/>
            <a:r>
              <a:rPr lang="en-US" altLang="zh-CN" dirty="0"/>
              <a:t>2) </a:t>
            </a:r>
            <a:r>
              <a:rPr lang="zh-CN" altLang="en-US" dirty="0"/>
              <a:t>若两个节点都是</a:t>
            </a:r>
            <a:r>
              <a:rPr lang="zh-CN" altLang="en-US" dirty="0">
                <a:solidFill>
                  <a:srgbClr val="0000FF"/>
                </a:solidFill>
              </a:rPr>
              <a:t>文本节点</a:t>
            </a:r>
            <a:r>
              <a:rPr lang="zh-CN" altLang="en-US" dirty="0"/>
              <a:t>，则必须有</a:t>
            </a:r>
            <a:r>
              <a:rPr lang="zh-CN" altLang="en-US" dirty="0">
                <a:solidFill>
                  <a:srgbClr val="0000FF"/>
                </a:solidFill>
              </a:rPr>
              <a:t>相同的值</a:t>
            </a:r>
            <a:r>
              <a:rPr lang="zh-CN" altLang="en-US" dirty="0"/>
              <a:t>。</a:t>
            </a:r>
          </a:p>
          <a:p>
            <a:pPr marL="0" indent="0">
              <a:buNone/>
            </a:pPr>
            <a:endParaRPr lang="zh-CN" altLang="en-US" dirty="0"/>
          </a:p>
        </p:txBody>
      </p:sp>
    </p:spTree>
    <p:extLst>
      <p:ext uri="{BB962C8B-B14F-4D97-AF65-F5344CB8AC3E}">
        <p14:creationId xmlns:p14="http://schemas.microsoft.com/office/powerpoint/2010/main" val="2375320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600200"/>
            <a:ext cx="8229600" cy="4853136"/>
          </a:xfrm>
        </p:spPr>
        <p:txBody>
          <a:bodyPr>
            <a:normAutofit/>
          </a:bodyPr>
          <a:lstStyle/>
          <a:p>
            <a:r>
              <a:rPr lang="zh-CN" altLang="en-US" dirty="0"/>
              <a:t>从两棵</a:t>
            </a:r>
            <a:r>
              <a:rPr lang="en-US" altLang="zh-CN" dirty="0"/>
              <a:t>HTML</a:t>
            </a:r>
            <a:r>
              <a:rPr lang="zh-CN" altLang="en-US" dirty="0"/>
              <a:t>树的根节点出发递归地进行深度遍历，对两棵</a:t>
            </a:r>
            <a:r>
              <a:rPr lang="en-US" altLang="zh-CN" dirty="0"/>
              <a:t>DOM</a:t>
            </a:r>
            <a:r>
              <a:rPr lang="zh-CN" altLang="en-US" dirty="0"/>
              <a:t>树中的节点对逐个进行比较，</a:t>
            </a:r>
            <a:endParaRPr lang="en-US" altLang="zh-CN" dirty="0"/>
          </a:p>
          <a:p>
            <a:pPr lvl="1"/>
            <a:r>
              <a:rPr lang="zh-CN" altLang="en-US" dirty="0"/>
              <a:t>如果两个节点相同，则依次递归地比较其子节点</a:t>
            </a:r>
            <a:r>
              <a:rPr lang="en-US" altLang="zh-CN" dirty="0"/>
              <a:t>.</a:t>
            </a:r>
          </a:p>
          <a:p>
            <a:pPr lvl="1"/>
            <a:r>
              <a:rPr lang="zh-CN" altLang="en-US" dirty="0"/>
              <a:t>否则将该节点的路径记为</a:t>
            </a:r>
            <a:r>
              <a:rPr lang="zh-CN" altLang="en-US" dirty="0">
                <a:solidFill>
                  <a:srgbClr val="FF0000"/>
                </a:solidFill>
              </a:rPr>
              <a:t>不同子树的路径</a:t>
            </a:r>
            <a:r>
              <a:rPr lang="zh-CN" altLang="en-US" dirty="0"/>
              <a:t>并且返回上一层。</a:t>
            </a:r>
            <a:endParaRPr lang="en-US" altLang="zh-CN" dirty="0"/>
          </a:p>
          <a:p>
            <a:r>
              <a:rPr lang="zh-CN" altLang="en-US" dirty="0"/>
              <a:t>输出：不同的子树</a:t>
            </a:r>
            <a:endParaRPr lang="en-US" altLang="zh-CN" dirty="0"/>
          </a:p>
        </p:txBody>
      </p:sp>
      <p:sp>
        <p:nvSpPr>
          <p:cNvPr id="3" name="标题 2"/>
          <p:cNvSpPr>
            <a:spLocks noGrp="1"/>
          </p:cNvSpPr>
          <p:nvPr>
            <p:ph type="title"/>
          </p:nvPr>
        </p:nvSpPr>
        <p:spPr/>
        <p:txBody>
          <a:bodyPr/>
          <a:lstStyle/>
          <a:p>
            <a:r>
              <a:rPr lang="zh-CN" altLang="en-US" dirty="0"/>
              <a:t>比较</a:t>
            </a:r>
            <a:r>
              <a:rPr lang="en-US" altLang="zh-CN" dirty="0"/>
              <a:t>DOM </a:t>
            </a:r>
            <a:r>
              <a:rPr lang="zh-CN" altLang="en-US" dirty="0"/>
              <a:t>树的算法</a:t>
            </a:r>
          </a:p>
        </p:txBody>
      </p:sp>
    </p:spTree>
    <p:extLst>
      <p:ext uri="{BB962C8B-B14F-4D97-AF65-F5344CB8AC3E}">
        <p14:creationId xmlns:p14="http://schemas.microsoft.com/office/powerpoint/2010/main" val="385912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a:xfrm>
            <a:off x="457200" y="476672"/>
            <a:ext cx="8229600" cy="5649491"/>
          </a:xfrm>
        </p:spPr>
        <p:txBody>
          <a:bodyPr>
            <a:normAutofit/>
          </a:bodyPr>
          <a:lstStyle/>
          <a:p>
            <a:pPr marL="0" indent="0">
              <a:buNone/>
            </a:pPr>
            <a:r>
              <a:rPr lang="zh-CN" altLang="en-US" sz="2800" dirty="0"/>
              <a:t>例：</a:t>
            </a:r>
            <a:r>
              <a:rPr lang="en-US" altLang="zh-CN" sz="2800" dirty="0"/>
              <a:t> DOM </a:t>
            </a:r>
            <a:r>
              <a:rPr lang="zh-CN" altLang="en-US" sz="2800" dirty="0"/>
              <a:t>树中子树比较示例。</a:t>
            </a:r>
          </a:p>
          <a:p>
            <a:r>
              <a:rPr lang="zh-CN" altLang="en-US" sz="2800" dirty="0"/>
              <a:t>假定未画圈的节点类型相同</a:t>
            </a:r>
            <a:r>
              <a:rPr lang="en-US" altLang="zh-CN" sz="2800" dirty="0"/>
              <a:t>; </a:t>
            </a:r>
            <a:r>
              <a:rPr lang="zh-CN" altLang="en-US" sz="2800" dirty="0"/>
              <a:t>画圈的节点为文本节点，圈内文字为内容</a:t>
            </a:r>
            <a:r>
              <a:rPr lang="en-US" altLang="zh-CN" sz="2800" dirty="0"/>
              <a:t>.</a:t>
            </a:r>
          </a:p>
          <a:p>
            <a:r>
              <a:rPr lang="zh-CN" altLang="en-US" sz="2800" dirty="0"/>
              <a:t>算法从树根开始以前序遍历的顺序往下走， </a:t>
            </a:r>
            <a:r>
              <a:rPr lang="en-US" altLang="zh-CN" sz="2800" dirty="0"/>
              <a:t>A□B□C □str1≠s</a:t>
            </a:r>
            <a:r>
              <a:rPr lang="pt-BR" altLang="zh-CN" sz="2800" dirty="0"/>
              <a:t>tr3</a:t>
            </a:r>
            <a:r>
              <a:rPr lang="en-US" altLang="zh-CN" sz="2800" dirty="0"/>
              <a:t>□s</a:t>
            </a:r>
            <a:r>
              <a:rPr lang="pt-BR" altLang="zh-CN" sz="2800" dirty="0"/>
              <a:t>tr2≠F</a:t>
            </a:r>
            <a:r>
              <a:rPr lang="en-US" altLang="zh-CN" sz="2800" dirty="0"/>
              <a:t>□</a:t>
            </a:r>
            <a:r>
              <a:rPr lang="pt-BR" altLang="zh-CN" sz="2800" dirty="0"/>
              <a:t>D</a:t>
            </a:r>
            <a:r>
              <a:rPr lang="en-US" altLang="zh-CN" sz="2800" dirty="0"/>
              <a:t>□</a:t>
            </a:r>
            <a:r>
              <a:rPr lang="pt-BR" altLang="zh-CN" sz="2800" dirty="0"/>
              <a:t>E</a:t>
            </a:r>
          </a:p>
          <a:p>
            <a:r>
              <a:rPr lang="zh-CN" altLang="en-US" sz="2800" dirty="0"/>
              <a:t>如果用</a:t>
            </a:r>
            <a:r>
              <a:rPr lang="en-US" altLang="zh-CN" sz="2800" dirty="0"/>
              <a:t>XPath</a:t>
            </a:r>
            <a:r>
              <a:rPr lang="zh-CN" altLang="en-US" sz="2800" dirty="0"/>
              <a:t>比较：</a:t>
            </a:r>
            <a:endParaRPr lang="en-US" altLang="zh-CN" sz="2800" dirty="0"/>
          </a:p>
          <a:p>
            <a:pPr lvl="1"/>
            <a:r>
              <a:rPr lang="en-US" altLang="zh-CN" sz="2400" dirty="0"/>
              <a:t>(a) A/B/C/str1; A/B/str2;A/B/D</a:t>
            </a:r>
          </a:p>
          <a:p>
            <a:pPr lvl="1"/>
            <a:r>
              <a:rPr lang="en-US" altLang="zh-CN" sz="2400" dirty="0"/>
              <a:t>(b) A/B/C/str3; A/B/F</a:t>
            </a:r>
            <a:endParaRPr lang="pt-BR" altLang="zh-CN" sz="2400" dirty="0"/>
          </a:p>
          <a:p>
            <a:r>
              <a:rPr lang="zh-CN" altLang="en-US" sz="2800" dirty="0">
                <a:solidFill>
                  <a:srgbClr val="FF0000"/>
                </a:solidFill>
              </a:rPr>
              <a:t>区别是定位数据记录</a:t>
            </a:r>
            <a:endParaRPr lang="en-US" altLang="zh-CN" sz="2800" dirty="0">
              <a:solidFill>
                <a:srgbClr val="FF0000"/>
              </a:solidFill>
            </a:endParaRPr>
          </a:p>
          <a:p>
            <a:pPr marL="0" indent="0">
              <a:buNone/>
            </a:pPr>
            <a:r>
              <a:rPr lang="zh-CN" altLang="en-US" sz="2800" dirty="0">
                <a:solidFill>
                  <a:srgbClr val="FF0000"/>
                </a:solidFill>
              </a:rPr>
              <a:t>的关键</a:t>
            </a:r>
            <a:endParaRPr lang="en-US" altLang="zh-CN" sz="2800" dirty="0">
              <a:solidFill>
                <a:srgbClr val="FF0000"/>
              </a:solidFill>
            </a:endParaRPr>
          </a:p>
          <a:p>
            <a:pPr marL="0" indent="0">
              <a:buNone/>
            </a:pPr>
            <a:endParaRPr lang="pt-BR" altLang="zh-CN" sz="2800" dirty="0">
              <a:solidFill>
                <a:srgbClr val="FF0000"/>
              </a:solidFill>
            </a:endParaRPr>
          </a:p>
          <a:p>
            <a:endParaRPr lang="zh-CN" altLang="en-US" dirty="0"/>
          </a:p>
        </p:txBody>
      </p:sp>
      <p:pic>
        <p:nvPicPr>
          <p:cNvPr id="4" name="图片 3"/>
          <p:cNvPicPr>
            <a:picLocks noChangeAspect="1"/>
          </p:cNvPicPr>
          <p:nvPr/>
        </p:nvPicPr>
        <p:blipFill>
          <a:blip r:embed="rId2"/>
          <a:stretch>
            <a:fillRect/>
          </a:stretch>
        </p:blipFill>
        <p:spPr>
          <a:xfrm>
            <a:off x="4264662" y="3933056"/>
            <a:ext cx="4879338" cy="2763885"/>
          </a:xfrm>
          <a:prstGeom prst="rect">
            <a:avLst/>
          </a:prstGeom>
        </p:spPr>
      </p:pic>
    </p:spTree>
    <p:extLst>
      <p:ext uri="{BB962C8B-B14F-4D97-AF65-F5344CB8AC3E}">
        <p14:creationId xmlns:p14="http://schemas.microsoft.com/office/powerpoint/2010/main" val="910104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412776"/>
            <a:ext cx="8856984" cy="4824536"/>
          </a:xfrm>
        </p:spPr>
        <p:txBody>
          <a:bodyPr>
            <a:normAutofit/>
          </a:bodyPr>
          <a:lstStyle/>
          <a:p>
            <a:pPr>
              <a:lnSpc>
                <a:spcPct val="120000"/>
              </a:lnSpc>
            </a:pPr>
            <a:r>
              <a:rPr lang="zh-CN" altLang="en-US" dirty="0"/>
              <a:t>如何从这些子树中</a:t>
            </a:r>
            <a:r>
              <a:rPr lang="zh-CN" altLang="en-US" dirty="0">
                <a:solidFill>
                  <a:srgbClr val="0000FF"/>
                </a:solidFill>
              </a:rPr>
              <a:t>找出包含记录的子树。</a:t>
            </a:r>
            <a:endParaRPr lang="en-US" altLang="zh-CN" dirty="0">
              <a:solidFill>
                <a:srgbClr val="0000FF"/>
              </a:solidFill>
            </a:endParaRPr>
          </a:p>
          <a:p>
            <a:pPr>
              <a:lnSpc>
                <a:spcPct val="120000"/>
              </a:lnSpc>
            </a:pPr>
            <a:r>
              <a:rPr lang="zh-CN" altLang="en-US" dirty="0"/>
              <a:t>问题：无法判断哪些节点或者子树，应该组合起来构成一个数据记录</a:t>
            </a:r>
            <a:endParaRPr lang="en-US" altLang="zh-CN" dirty="0"/>
          </a:p>
        </p:txBody>
      </p:sp>
      <p:sp>
        <p:nvSpPr>
          <p:cNvPr id="3" name="标题 2"/>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2821887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131AF-921D-4E55-9274-2E35BCE5D805}"/>
              </a:ext>
            </a:extLst>
          </p:cNvPr>
          <p:cNvSpPr>
            <a:spLocks noGrp="1"/>
          </p:cNvSpPr>
          <p:nvPr>
            <p:ph type="title"/>
          </p:nvPr>
        </p:nvSpPr>
        <p:spPr/>
        <p:txBody>
          <a:bodyPr/>
          <a:lstStyle/>
          <a:p>
            <a:r>
              <a:rPr lang="en-US" altLang="zh-CN" dirty="0"/>
              <a:t>2.2.2 </a:t>
            </a:r>
            <a:r>
              <a:rPr lang="zh-CN" altLang="en-US" dirty="0"/>
              <a:t>计算数据记录的</a:t>
            </a:r>
            <a:r>
              <a:rPr lang="zh-CN" altLang="en-US" dirty="0">
                <a:solidFill>
                  <a:srgbClr val="0000FF"/>
                </a:solidFill>
              </a:rPr>
              <a:t>边界</a:t>
            </a:r>
            <a:endParaRPr lang="zh-CN" altLang="en-US" dirty="0"/>
          </a:p>
        </p:txBody>
      </p:sp>
      <p:sp>
        <p:nvSpPr>
          <p:cNvPr id="3" name="内容占位符 2">
            <a:extLst>
              <a:ext uri="{FF2B5EF4-FFF2-40B4-BE49-F238E27FC236}">
                <a16:creationId xmlns:a16="http://schemas.microsoft.com/office/drawing/2014/main" id="{42FA9821-FC56-4CF7-815C-C1C03BA78738}"/>
              </a:ext>
            </a:extLst>
          </p:cNvPr>
          <p:cNvSpPr>
            <a:spLocks noGrp="1"/>
          </p:cNvSpPr>
          <p:nvPr>
            <p:ph idx="1"/>
          </p:nvPr>
        </p:nvSpPr>
        <p:spPr/>
        <p:txBody>
          <a:bodyPr/>
          <a:lstStyle/>
          <a:p>
            <a:r>
              <a:rPr lang="en-US" altLang="zh-CN" dirty="0"/>
              <a:t>2.2.2.1  </a:t>
            </a:r>
            <a:r>
              <a:rPr lang="zh-CN" altLang="en-US" dirty="0"/>
              <a:t>语义块</a:t>
            </a:r>
            <a:endParaRPr lang="en-US" altLang="zh-CN" dirty="0"/>
          </a:p>
          <a:p>
            <a:r>
              <a:rPr lang="en-US" altLang="zh-CN" b="1" dirty="0"/>
              <a:t>2.2.2.2  </a:t>
            </a:r>
            <a:r>
              <a:rPr lang="zh-CN" altLang="en-US" dirty="0"/>
              <a:t>发现语义块所在的层次</a:t>
            </a:r>
            <a:endParaRPr lang="en-US" altLang="zh-CN" dirty="0"/>
          </a:p>
          <a:p>
            <a:r>
              <a:rPr lang="en-US" altLang="zh-CN" dirty="0"/>
              <a:t>2.2.2.3   </a:t>
            </a:r>
            <a:r>
              <a:rPr lang="zh-CN" altLang="en-US" dirty="0"/>
              <a:t>语义块边界计算</a:t>
            </a:r>
          </a:p>
        </p:txBody>
      </p:sp>
    </p:spTree>
    <p:extLst>
      <p:ext uri="{BB962C8B-B14F-4D97-AF65-F5344CB8AC3E}">
        <p14:creationId xmlns:p14="http://schemas.microsoft.com/office/powerpoint/2010/main" val="1913881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r>
              <a:rPr lang="en-US" altLang="zh-CN" dirty="0"/>
              <a:t>HTML</a:t>
            </a:r>
            <a:r>
              <a:rPr lang="zh-CN" altLang="en-US" dirty="0"/>
              <a:t>文档的一个片断，如果它的内容满足模式定义，即为一个</a:t>
            </a:r>
            <a:r>
              <a:rPr lang="zh-CN" altLang="en-US" dirty="0">
                <a:solidFill>
                  <a:srgbClr val="0000FF"/>
                </a:solidFill>
              </a:rPr>
              <a:t>语义块</a:t>
            </a:r>
            <a:r>
              <a:rPr lang="zh-CN" altLang="en-US" dirty="0"/>
              <a:t>。</a:t>
            </a:r>
            <a:endParaRPr lang="en-US" altLang="zh-CN" dirty="0"/>
          </a:p>
          <a:p>
            <a:r>
              <a:rPr lang="zh-CN" altLang="en-US" dirty="0"/>
              <a:t>一个语义块可能会包含若干子语义块，把不能被进一步划分的语义块称为</a:t>
            </a:r>
            <a:r>
              <a:rPr lang="zh-CN" altLang="en-US" dirty="0">
                <a:solidFill>
                  <a:srgbClr val="0000FF"/>
                </a:solidFill>
              </a:rPr>
              <a:t>最小语义块</a:t>
            </a:r>
            <a:r>
              <a:rPr lang="zh-CN" altLang="en-US" dirty="0"/>
              <a:t>。</a:t>
            </a:r>
            <a:endParaRPr lang="en-US" altLang="zh-CN" dirty="0"/>
          </a:p>
          <a:p>
            <a:r>
              <a:rPr lang="zh-CN" altLang="en-US" dirty="0">
                <a:solidFill>
                  <a:srgbClr val="0000FF"/>
                </a:solidFill>
              </a:rPr>
              <a:t>最小语义块</a:t>
            </a:r>
            <a:r>
              <a:rPr lang="zh-CN" altLang="en-US" dirty="0"/>
              <a:t>是在包装器的生成和维护中</a:t>
            </a:r>
            <a:r>
              <a:rPr lang="zh-CN" altLang="en-US" dirty="0">
                <a:solidFill>
                  <a:srgbClr val="0000FF"/>
                </a:solidFill>
              </a:rPr>
              <a:t>最基本的抽取单位</a:t>
            </a:r>
            <a:r>
              <a:rPr lang="zh-CN" altLang="en-US" dirty="0"/>
              <a:t>。</a:t>
            </a:r>
            <a:endParaRPr lang="en-US" altLang="zh-CN" dirty="0"/>
          </a:p>
          <a:p>
            <a:pPr lvl="1"/>
            <a:r>
              <a:rPr lang="zh-CN" altLang="en-US" dirty="0"/>
              <a:t>数据记录</a:t>
            </a:r>
            <a:endParaRPr lang="en-US" altLang="zh-CN" dirty="0"/>
          </a:p>
          <a:p>
            <a:r>
              <a:rPr lang="zh-CN" altLang="en-US" dirty="0"/>
              <a:t>这样从数据抽取的角度看，一个</a:t>
            </a:r>
            <a:r>
              <a:rPr lang="en-US" altLang="zh-CN" dirty="0"/>
              <a:t>HTML</a:t>
            </a:r>
            <a:r>
              <a:rPr lang="zh-CN" altLang="en-US" dirty="0"/>
              <a:t>文档就是由若干最小语义块组成的。</a:t>
            </a:r>
            <a:endParaRPr lang="en-US" altLang="zh-CN" dirty="0"/>
          </a:p>
        </p:txBody>
      </p:sp>
      <p:sp>
        <p:nvSpPr>
          <p:cNvPr id="3" name="标题 2"/>
          <p:cNvSpPr>
            <a:spLocks noGrp="1"/>
          </p:cNvSpPr>
          <p:nvPr>
            <p:ph type="title"/>
          </p:nvPr>
        </p:nvSpPr>
        <p:spPr/>
        <p:txBody>
          <a:bodyPr>
            <a:normAutofit/>
          </a:bodyPr>
          <a:lstStyle/>
          <a:p>
            <a:r>
              <a:rPr lang="en-US" altLang="zh-CN" dirty="0"/>
              <a:t>2.2.2.1 </a:t>
            </a:r>
            <a:r>
              <a:rPr lang="zh-CN" altLang="en-US" dirty="0"/>
              <a:t>语义块</a:t>
            </a:r>
          </a:p>
        </p:txBody>
      </p:sp>
    </p:spTree>
    <p:extLst>
      <p:ext uri="{BB962C8B-B14F-4D97-AF65-F5344CB8AC3E}">
        <p14:creationId xmlns:p14="http://schemas.microsoft.com/office/powerpoint/2010/main" val="199608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87336" y="260648"/>
            <a:ext cx="8569325" cy="5400675"/>
          </a:xfrm>
        </p:spPr>
        <p:txBody>
          <a:bodyPr/>
          <a:lstStyle/>
          <a:p>
            <a:r>
              <a:rPr lang="zh-CN" altLang="en-US" dirty="0"/>
              <a:t>在图</a:t>
            </a:r>
            <a:r>
              <a:rPr lang="en-US" altLang="zh-CN" dirty="0"/>
              <a:t>6.2(b)</a:t>
            </a:r>
            <a:r>
              <a:rPr lang="zh-CN" altLang="en-US" dirty="0"/>
              <a:t>中，</a:t>
            </a:r>
            <a:r>
              <a:rPr lang="en-US" altLang="zh-CN" dirty="0"/>
              <a:t>“table”</a:t>
            </a:r>
            <a:r>
              <a:rPr lang="zh-CN" altLang="en-US" dirty="0"/>
              <a:t>为根的子树是一个可进一步划分的语义块，标注的三个区域是最小语义块，它们都包含了对应于模式的四项</a:t>
            </a:r>
            <a:r>
              <a:rPr lang="en-US" altLang="zh-CN" dirty="0"/>
              <a:t>(Name, Purpose, Availability, Platform). </a:t>
            </a:r>
          </a:p>
          <a:p>
            <a:endParaRPr lang="zh-CN" altLang="en-US" dirty="0"/>
          </a:p>
        </p:txBody>
      </p:sp>
      <p:pic>
        <p:nvPicPr>
          <p:cNvPr id="5" name="图片 4"/>
          <p:cNvPicPr>
            <a:picLocks noChangeAspect="1"/>
          </p:cNvPicPr>
          <p:nvPr/>
        </p:nvPicPr>
        <p:blipFill>
          <a:blip r:embed="rId2"/>
          <a:stretch>
            <a:fillRect/>
          </a:stretch>
        </p:blipFill>
        <p:spPr>
          <a:xfrm>
            <a:off x="539552" y="2348880"/>
            <a:ext cx="7822973" cy="4441084"/>
          </a:xfrm>
          <a:prstGeom prst="rect">
            <a:avLst/>
          </a:prstGeom>
        </p:spPr>
      </p:pic>
      <p:cxnSp>
        <p:nvCxnSpPr>
          <p:cNvPr id="4" name="直接箭头连接符 3"/>
          <p:cNvCxnSpPr/>
          <p:nvPr/>
        </p:nvCxnSpPr>
        <p:spPr>
          <a:xfrm>
            <a:off x="4211960" y="764704"/>
            <a:ext cx="2304256" cy="28803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776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pPr algn="just">
              <a:lnSpc>
                <a:spcPct val="120000"/>
              </a:lnSpc>
            </a:pPr>
            <a:r>
              <a:rPr lang="zh-CN" altLang="en-US" dirty="0"/>
              <a:t>假设</a:t>
            </a:r>
            <a:r>
              <a:rPr lang="zh-CN" altLang="en-US" dirty="0">
                <a:solidFill>
                  <a:srgbClr val="0000FF"/>
                </a:solidFill>
              </a:rPr>
              <a:t>：</a:t>
            </a:r>
            <a:endParaRPr lang="en-US" altLang="zh-CN" dirty="0">
              <a:solidFill>
                <a:srgbClr val="0000FF"/>
              </a:solidFill>
            </a:endParaRPr>
          </a:p>
          <a:p>
            <a:pPr lvl="1" algn="just">
              <a:lnSpc>
                <a:spcPct val="120000"/>
              </a:lnSpc>
            </a:pPr>
            <a:r>
              <a:rPr lang="zh-CN" altLang="en-US" dirty="0"/>
              <a:t>在查询界面返回的页面中，用户输入的</a:t>
            </a:r>
            <a:r>
              <a:rPr lang="zh-CN" altLang="en-US" dirty="0">
                <a:solidFill>
                  <a:srgbClr val="0000FF"/>
                </a:solidFill>
              </a:rPr>
              <a:t>关键字</a:t>
            </a:r>
            <a:r>
              <a:rPr lang="zh-CN" altLang="en-US" dirty="0"/>
              <a:t>通常都在数据记录中出现</a:t>
            </a:r>
            <a:endParaRPr lang="en-US" altLang="zh-CN" dirty="0"/>
          </a:p>
          <a:p>
            <a:pPr lvl="1" algn="just">
              <a:lnSpc>
                <a:spcPct val="120000"/>
              </a:lnSpc>
            </a:pPr>
            <a:r>
              <a:rPr lang="zh-CN" altLang="en-US" dirty="0"/>
              <a:t>如果</a:t>
            </a:r>
            <a:r>
              <a:rPr lang="zh-CN" altLang="en-US" dirty="0">
                <a:solidFill>
                  <a:srgbClr val="0000FF"/>
                </a:solidFill>
              </a:rPr>
              <a:t>一个语义块集合包含多个记录</a:t>
            </a:r>
            <a:r>
              <a:rPr lang="zh-CN" altLang="en-US" dirty="0"/>
              <a:t>，则在</a:t>
            </a:r>
            <a:r>
              <a:rPr lang="en-US" altLang="zh-CN" dirty="0"/>
              <a:t>DOM</a:t>
            </a:r>
            <a:r>
              <a:rPr lang="zh-CN" altLang="en-US" dirty="0"/>
              <a:t>树上包含</a:t>
            </a:r>
            <a:r>
              <a:rPr lang="zh-CN" altLang="en-US" dirty="0">
                <a:solidFill>
                  <a:srgbClr val="0000FF"/>
                </a:solidFill>
              </a:rPr>
              <a:t>这些记录的子树通常处于同一层</a:t>
            </a:r>
            <a:r>
              <a:rPr lang="zh-CN" altLang="en-US" dirty="0"/>
              <a:t>，并且</a:t>
            </a:r>
            <a:r>
              <a:rPr lang="zh-CN" altLang="en-US" dirty="0">
                <a:solidFill>
                  <a:srgbClr val="0000FF"/>
                </a:solidFill>
              </a:rPr>
              <a:t>这些记录具有共同的父节点。（观察</a:t>
            </a:r>
            <a:r>
              <a:rPr lang="en-US" altLang="zh-CN" dirty="0">
                <a:solidFill>
                  <a:srgbClr val="0000FF"/>
                </a:solidFill>
              </a:rPr>
              <a:t>2</a:t>
            </a:r>
            <a:r>
              <a:rPr lang="zh-CN" altLang="en-US" dirty="0">
                <a:solidFill>
                  <a:srgbClr val="0000FF"/>
                </a:solidFill>
              </a:rPr>
              <a:t>）</a:t>
            </a:r>
            <a:endParaRPr lang="en-US" altLang="zh-CN" dirty="0">
              <a:solidFill>
                <a:srgbClr val="0000FF"/>
              </a:solidFill>
            </a:endParaRPr>
          </a:p>
          <a:p>
            <a:pPr algn="just">
              <a:lnSpc>
                <a:spcPct val="120000"/>
              </a:lnSpc>
            </a:pPr>
            <a:r>
              <a:rPr lang="zh-CN" altLang="en-US" dirty="0"/>
              <a:t>在此前提下，计算语义块集合所在层次的问题</a:t>
            </a:r>
            <a:endParaRPr lang="en-US" altLang="zh-CN" dirty="0"/>
          </a:p>
          <a:p>
            <a:pPr lvl="1" algn="just">
              <a:lnSpc>
                <a:spcPct val="120000"/>
              </a:lnSpc>
            </a:pPr>
            <a:r>
              <a:rPr lang="zh-CN" altLang="en-US" dirty="0"/>
              <a:t>在树结构上就是判断各个语义块集合分别在树结构上的哪个</a:t>
            </a:r>
            <a:r>
              <a:rPr lang="zh-CN" altLang="en-US" dirty="0">
                <a:solidFill>
                  <a:srgbClr val="0000FF"/>
                </a:solidFill>
              </a:rPr>
              <a:t>层次</a:t>
            </a:r>
            <a:r>
              <a:rPr lang="zh-CN" altLang="en-US" dirty="0"/>
              <a:t>，并且分别覆盖了哪些</a:t>
            </a:r>
            <a:r>
              <a:rPr lang="zh-CN" altLang="en-US" dirty="0">
                <a:solidFill>
                  <a:srgbClr val="0000FF"/>
                </a:solidFill>
              </a:rPr>
              <a:t>子树</a:t>
            </a:r>
            <a:endParaRPr lang="zh-CN" altLang="en-US" dirty="0"/>
          </a:p>
        </p:txBody>
      </p:sp>
    </p:spTree>
    <p:extLst>
      <p:ext uri="{BB962C8B-B14F-4D97-AF65-F5344CB8AC3E}">
        <p14:creationId xmlns:p14="http://schemas.microsoft.com/office/powerpoint/2010/main" val="18409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en-US" b="1" dirty="0"/>
              <a:t>一、</a:t>
            </a:r>
            <a:r>
              <a:rPr lang="zh-CN" altLang="zh-CN" b="1" dirty="0"/>
              <a:t>数据抽取</a:t>
            </a:r>
            <a:r>
              <a:rPr lang="zh-CN" altLang="en-US" b="1" dirty="0"/>
              <a:t>对象</a:t>
            </a:r>
            <a:r>
              <a:rPr lang="en-US" altLang="zh-CN" b="1" dirty="0"/>
              <a:t>--</a:t>
            </a:r>
            <a:r>
              <a:rPr lang="zh-CN" altLang="zh-CN" b="1" dirty="0"/>
              <a:t>网页的分类</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按照页面内数据组织形式的不同，分为</a:t>
            </a:r>
            <a:endParaRPr lang="en-US" altLang="zh-CN" dirty="0"/>
          </a:p>
          <a:p>
            <a:pPr lvl="1"/>
            <a:r>
              <a:rPr lang="zh-CN" altLang="en-US" dirty="0"/>
              <a:t>单记录页面</a:t>
            </a:r>
            <a:endParaRPr lang="en-US" altLang="zh-CN" dirty="0"/>
          </a:p>
          <a:p>
            <a:pPr lvl="2"/>
            <a:r>
              <a:rPr lang="zh-CN" altLang="en-US" dirty="0">
                <a:solidFill>
                  <a:srgbClr val="0000FF"/>
                </a:solidFill>
              </a:rPr>
              <a:t>定义</a:t>
            </a:r>
            <a:r>
              <a:rPr lang="en-US" altLang="zh-CN" dirty="0">
                <a:solidFill>
                  <a:srgbClr val="0000FF"/>
                </a:solidFill>
              </a:rPr>
              <a:t>(</a:t>
            </a:r>
            <a:r>
              <a:rPr lang="zh-CN" altLang="en-US" dirty="0">
                <a:solidFill>
                  <a:srgbClr val="0000FF"/>
                </a:solidFill>
              </a:rPr>
              <a:t>单记录页面</a:t>
            </a:r>
            <a:r>
              <a:rPr lang="en-US" altLang="zh-CN" dirty="0">
                <a:solidFill>
                  <a:srgbClr val="0000FF"/>
                </a:solidFill>
              </a:rPr>
              <a:t>) </a:t>
            </a:r>
            <a:r>
              <a:rPr lang="zh-CN" altLang="en-US" dirty="0"/>
              <a:t>页面中只嵌入了唯一的记录</a:t>
            </a:r>
            <a:endParaRPr lang="en-US" altLang="zh-CN" dirty="0"/>
          </a:p>
          <a:p>
            <a:pPr lvl="2"/>
            <a:r>
              <a:rPr lang="zh-CN" altLang="en-US" dirty="0"/>
              <a:t>详情页  </a:t>
            </a:r>
            <a:r>
              <a:rPr lang="en-US" altLang="zh-CN" dirty="0"/>
              <a:t>A      </a:t>
            </a:r>
            <a:r>
              <a:rPr lang="en-US" altLang="zh-CN" b="1" dirty="0"/>
              <a:t>Authority</a:t>
            </a:r>
            <a:endParaRPr lang="en-US" altLang="zh-CN" dirty="0"/>
          </a:p>
          <a:p>
            <a:pPr lvl="3"/>
            <a:r>
              <a:rPr lang="zh-CN" altLang="en-US" dirty="0">
                <a:ea typeface="宋体" pitchFamily="2" charset="-122"/>
              </a:rPr>
              <a:t>每页关注一个特定的对象</a:t>
            </a:r>
            <a:endParaRPr lang="en-US" altLang="zh-CN" dirty="0">
              <a:ea typeface="宋体" pitchFamily="2" charset="-122"/>
            </a:endParaRPr>
          </a:p>
          <a:p>
            <a:pPr lvl="3"/>
            <a:r>
              <a:rPr lang="zh-CN" altLang="en-US" dirty="0">
                <a:ea typeface="宋体" pitchFamily="2" charset="-122"/>
              </a:rPr>
              <a:t>同时也含有其他相关和非相关信息</a:t>
            </a:r>
            <a:endParaRPr lang="en-US" altLang="zh-CN" dirty="0"/>
          </a:p>
          <a:p>
            <a:pPr lvl="1"/>
            <a:r>
              <a:rPr lang="zh-CN" altLang="en-US" dirty="0"/>
              <a:t>多记录页面   </a:t>
            </a:r>
            <a:endParaRPr lang="en-US" altLang="zh-CN" dirty="0"/>
          </a:p>
          <a:p>
            <a:pPr lvl="2"/>
            <a:r>
              <a:rPr lang="zh-CN" altLang="en-US" b="1" dirty="0">
                <a:solidFill>
                  <a:srgbClr val="0000FF"/>
                </a:solidFill>
              </a:rPr>
              <a:t>定义</a:t>
            </a:r>
            <a:r>
              <a:rPr lang="en-US" altLang="zh-CN" b="1" dirty="0">
                <a:solidFill>
                  <a:srgbClr val="0000FF"/>
                </a:solidFill>
              </a:rPr>
              <a:t>( </a:t>
            </a:r>
            <a:r>
              <a:rPr lang="zh-CN" altLang="en-US" b="1" dirty="0">
                <a:solidFill>
                  <a:srgbClr val="0000FF"/>
                </a:solidFill>
              </a:rPr>
              <a:t>多记录页面</a:t>
            </a:r>
            <a:r>
              <a:rPr lang="en-US" altLang="zh-CN" b="1" dirty="0">
                <a:solidFill>
                  <a:srgbClr val="0000FF"/>
                </a:solidFill>
              </a:rPr>
              <a:t>) </a:t>
            </a:r>
            <a:r>
              <a:rPr lang="zh-CN" altLang="en-US" dirty="0"/>
              <a:t>页面中嵌入了数量不等、由相同模板生成的记录，记录之间按照单列或多列布局整齐排列。</a:t>
            </a:r>
            <a:endParaRPr lang="en-US" altLang="zh-CN" dirty="0"/>
          </a:p>
          <a:p>
            <a:pPr lvl="2"/>
            <a:r>
              <a:rPr lang="zh-CN" altLang="en-US" dirty="0"/>
              <a:t>同结构的记录在页面内重复排列出现</a:t>
            </a:r>
            <a:endParaRPr lang="en-US" altLang="zh-CN" dirty="0"/>
          </a:p>
          <a:p>
            <a:pPr lvl="2"/>
            <a:r>
              <a:rPr lang="zh-CN" altLang="en-US" dirty="0"/>
              <a:t>列表页  </a:t>
            </a:r>
            <a:r>
              <a:rPr lang="en-US" altLang="zh-CN" dirty="0"/>
              <a:t>H      </a:t>
            </a:r>
            <a:r>
              <a:rPr lang="en-US" altLang="zh-CN" b="1" dirty="0"/>
              <a:t>Hub</a:t>
            </a:r>
            <a:endParaRPr lang="en-US" altLang="zh-CN" dirty="0"/>
          </a:p>
          <a:p>
            <a:pPr lvl="3"/>
            <a:r>
              <a:rPr lang="zh-CN" altLang="en-US" dirty="0">
                <a:ea typeface="宋体" pitchFamily="2" charset="-122"/>
              </a:rPr>
              <a:t>列表在页内的特定位置</a:t>
            </a:r>
            <a:endParaRPr lang="en-US" altLang="zh-CN" dirty="0">
              <a:ea typeface="宋体" pitchFamily="2" charset="-122"/>
            </a:endParaRPr>
          </a:p>
          <a:p>
            <a:pPr lvl="3"/>
            <a:r>
              <a:rPr lang="zh-CN" altLang="en-US" dirty="0">
                <a:ea typeface="宋体" pitchFamily="2" charset="-122"/>
              </a:rPr>
              <a:t>每页多个数据记录</a:t>
            </a:r>
            <a:endParaRPr lang="en-US" altLang="zh-CN" b="1" dirty="0">
              <a:solidFill>
                <a:srgbClr val="0000FF"/>
              </a:solidFill>
            </a:endParaRPr>
          </a:p>
        </p:txBody>
      </p:sp>
    </p:spTree>
    <p:extLst>
      <p:ext uri="{BB962C8B-B14F-4D97-AF65-F5344CB8AC3E}">
        <p14:creationId xmlns:p14="http://schemas.microsoft.com/office/powerpoint/2010/main" val="4161703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lnSpc>
                <a:spcPct val="120000"/>
              </a:lnSpc>
            </a:pPr>
            <a:r>
              <a:rPr lang="zh-CN" altLang="en-US" dirty="0">
                <a:solidFill>
                  <a:srgbClr val="0000FF"/>
                </a:solidFill>
              </a:rPr>
              <a:t>关键问题</a:t>
            </a:r>
            <a:r>
              <a:rPr lang="zh-CN" altLang="en-US" dirty="0"/>
              <a:t>在于，如何判断应该在树结构的能够包含该</a:t>
            </a:r>
            <a:r>
              <a:rPr lang="zh-CN" altLang="en-US" dirty="0">
                <a:solidFill>
                  <a:srgbClr val="0000FF"/>
                </a:solidFill>
              </a:rPr>
              <a:t>语义块集合的层次停下来</a:t>
            </a:r>
            <a:r>
              <a:rPr lang="zh-CN" altLang="en-US" dirty="0"/>
              <a:t>，</a:t>
            </a:r>
            <a:endParaRPr lang="en-US" altLang="zh-CN" dirty="0"/>
          </a:p>
          <a:p>
            <a:pPr algn="just">
              <a:lnSpc>
                <a:spcPct val="120000"/>
              </a:lnSpc>
            </a:pPr>
            <a:r>
              <a:rPr lang="zh-CN" altLang="en-US" dirty="0"/>
              <a:t>更具体地说，就是判断</a:t>
            </a:r>
            <a:r>
              <a:rPr lang="zh-CN" altLang="en-US" dirty="0">
                <a:solidFill>
                  <a:srgbClr val="0000FF"/>
                </a:solidFill>
              </a:rPr>
              <a:t>一棵子树和一个语义块集合的匹配问题</a:t>
            </a:r>
            <a:endParaRPr lang="en-US" altLang="zh-CN" dirty="0">
              <a:solidFill>
                <a:srgbClr val="0000FF"/>
              </a:solidFill>
            </a:endParaRPr>
          </a:p>
        </p:txBody>
      </p:sp>
    </p:spTree>
    <p:extLst>
      <p:ext uri="{BB962C8B-B14F-4D97-AF65-F5344CB8AC3E}">
        <p14:creationId xmlns:p14="http://schemas.microsoft.com/office/powerpoint/2010/main" val="2249012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2.2.2.2</a:t>
            </a:r>
            <a:r>
              <a:rPr lang="zh-CN" altLang="en-US" dirty="0"/>
              <a:t>发现语义块所在的层次</a:t>
            </a:r>
          </a:p>
        </p:txBody>
      </p:sp>
      <p:sp>
        <p:nvSpPr>
          <p:cNvPr id="3" name="内容占位符 2"/>
          <p:cNvSpPr>
            <a:spLocks noGrp="1"/>
          </p:cNvSpPr>
          <p:nvPr>
            <p:ph idx="1"/>
          </p:nvPr>
        </p:nvSpPr>
        <p:spPr/>
        <p:txBody>
          <a:bodyPr>
            <a:normAutofit/>
          </a:bodyPr>
          <a:lstStyle/>
          <a:p>
            <a:r>
              <a:rPr lang="zh-CN" altLang="en-US" dirty="0"/>
              <a:t>规则</a:t>
            </a:r>
            <a:r>
              <a:rPr lang="en-US" altLang="zh-CN" dirty="0"/>
              <a:t>1 :</a:t>
            </a:r>
            <a:r>
              <a:rPr lang="zh-CN" altLang="en-US" dirty="0"/>
              <a:t>关键字频率规则</a:t>
            </a:r>
            <a:r>
              <a:rPr lang="en-US" altLang="zh-CN" dirty="0"/>
              <a:t>(keyword rule)</a:t>
            </a:r>
          </a:p>
          <a:p>
            <a:pPr lvl="1"/>
            <a:r>
              <a:rPr lang="zh-CN" altLang="en-US" dirty="0"/>
              <a:t>假设：页面由</a:t>
            </a:r>
            <a:r>
              <a:rPr lang="zh-CN" altLang="en-US" dirty="0">
                <a:solidFill>
                  <a:srgbClr val="0000FF"/>
                </a:solidFill>
              </a:rPr>
              <a:t>关键字</a:t>
            </a:r>
            <a:r>
              <a:rPr lang="en-US" altLang="zh-CN" i="1" dirty="0">
                <a:solidFill>
                  <a:srgbClr val="0000FF"/>
                </a:solidFill>
              </a:rPr>
              <a:t>K</a:t>
            </a:r>
            <a:r>
              <a:rPr lang="en-US" altLang="zh-CN" dirty="0"/>
              <a:t>(</a:t>
            </a:r>
            <a:r>
              <a:rPr lang="zh-CN" altLang="en-US" dirty="0"/>
              <a:t>关键字个数可以为一个，也可以为多个</a:t>
            </a:r>
            <a:r>
              <a:rPr lang="en-US" altLang="zh-CN" dirty="0"/>
              <a:t>)</a:t>
            </a:r>
            <a:r>
              <a:rPr lang="zh-CN" altLang="en-US" dirty="0"/>
              <a:t>查询得到</a:t>
            </a:r>
            <a:endParaRPr lang="en-US" altLang="zh-CN" dirty="0"/>
          </a:p>
          <a:p>
            <a:pPr lvl="1" algn="just">
              <a:lnSpc>
                <a:spcPct val="120000"/>
              </a:lnSpc>
            </a:pPr>
            <a:r>
              <a:rPr lang="zh-CN" altLang="en-US" dirty="0">
                <a:solidFill>
                  <a:srgbClr val="FF0000"/>
                </a:solidFill>
              </a:rPr>
              <a:t>前提假设</a:t>
            </a:r>
            <a:r>
              <a:rPr lang="zh-CN" altLang="en-US" dirty="0"/>
              <a:t>：</a:t>
            </a:r>
            <a:r>
              <a:rPr lang="zh-CN" altLang="en-US" dirty="0">
                <a:solidFill>
                  <a:srgbClr val="0000FF"/>
                </a:solidFill>
              </a:rPr>
              <a:t>对于几乎所有的记录，都包含了相应的关键字</a:t>
            </a:r>
            <a:r>
              <a:rPr lang="zh-CN" altLang="en-US" dirty="0"/>
              <a:t>。</a:t>
            </a:r>
            <a:endParaRPr lang="en-US" altLang="zh-CN" dirty="0"/>
          </a:p>
          <a:p>
            <a:pPr lvl="1"/>
            <a:endParaRPr lang="en-US" altLang="zh-CN" b="1" dirty="0"/>
          </a:p>
        </p:txBody>
      </p:sp>
      <p:pic>
        <p:nvPicPr>
          <p:cNvPr id="4" name="图片 3"/>
          <p:cNvPicPr>
            <a:picLocks noChangeAspect="1"/>
          </p:cNvPicPr>
          <p:nvPr/>
        </p:nvPicPr>
        <p:blipFill>
          <a:blip r:embed="rId2"/>
          <a:stretch>
            <a:fillRect/>
          </a:stretch>
        </p:blipFill>
        <p:spPr>
          <a:xfrm>
            <a:off x="3714744" y="3929066"/>
            <a:ext cx="4136908" cy="17455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规则</a:t>
            </a:r>
            <a:r>
              <a:rPr lang="en-US" altLang="zh-CN" dirty="0"/>
              <a:t>2 </a:t>
            </a:r>
            <a:r>
              <a:rPr lang="zh-CN" altLang="en-US" dirty="0"/>
              <a:t>共同路径规则</a:t>
            </a:r>
          </a:p>
        </p:txBody>
      </p:sp>
      <p:sp>
        <p:nvSpPr>
          <p:cNvPr id="3" name="内容占位符 2"/>
          <p:cNvSpPr>
            <a:spLocks noGrp="1"/>
          </p:cNvSpPr>
          <p:nvPr>
            <p:ph idx="1"/>
          </p:nvPr>
        </p:nvSpPr>
        <p:spPr/>
        <p:txBody>
          <a:bodyPr>
            <a:normAutofit fontScale="85000" lnSpcReduction="20000"/>
          </a:bodyPr>
          <a:lstStyle/>
          <a:p>
            <a:pPr>
              <a:lnSpc>
                <a:spcPct val="120000"/>
              </a:lnSpc>
            </a:pPr>
            <a:r>
              <a:rPr lang="zh-CN" altLang="en-US" dirty="0"/>
              <a:t>根据共同路径，可以将当前路径组划分为更细粒度上的</a:t>
            </a:r>
            <a:r>
              <a:rPr lang="en-US" altLang="zh-CN" i="1" dirty="0"/>
              <a:t>m</a:t>
            </a:r>
            <a:r>
              <a:rPr lang="zh-CN" altLang="en-US" dirty="0"/>
              <a:t>个子路径组</a:t>
            </a:r>
            <a:r>
              <a:rPr lang="en-US" altLang="zh-CN" dirty="0"/>
              <a:t>{</a:t>
            </a:r>
            <a:r>
              <a:rPr lang="en-US" altLang="zh-CN" i="1" dirty="0"/>
              <a:t>g</a:t>
            </a:r>
            <a:r>
              <a:rPr lang="en-US" altLang="zh-CN" baseline="-25000" dirty="0"/>
              <a:t>1</a:t>
            </a:r>
            <a:r>
              <a:rPr lang="en-US" altLang="zh-CN" dirty="0"/>
              <a:t>,</a:t>
            </a:r>
            <a:r>
              <a:rPr lang="en-US" altLang="zh-CN" i="1" dirty="0"/>
              <a:t>g</a:t>
            </a:r>
            <a:r>
              <a:rPr lang="en-US" altLang="zh-CN" baseline="-25000" dirty="0"/>
              <a:t>2</a:t>
            </a:r>
            <a:r>
              <a:rPr lang="en-US" altLang="zh-CN" dirty="0"/>
              <a:t>,…,</a:t>
            </a:r>
            <a:r>
              <a:rPr lang="en-US" altLang="zh-CN" i="1" dirty="0"/>
              <a:t>g</a:t>
            </a:r>
            <a:r>
              <a:rPr lang="en-US" altLang="zh-CN" i="1" baseline="-25000" dirty="0"/>
              <a:t>m</a:t>
            </a:r>
            <a:r>
              <a:rPr lang="en-US" altLang="zh-CN" dirty="0"/>
              <a:t>}</a:t>
            </a:r>
            <a:r>
              <a:rPr lang="zh-CN" altLang="en-US" dirty="0"/>
              <a:t>，如果</a:t>
            </a:r>
            <a:r>
              <a:rPr lang="en-US" altLang="zh-CN" i="1" dirty="0"/>
              <a:t>m</a:t>
            </a:r>
            <a:r>
              <a:rPr lang="zh-CN" altLang="en-US" dirty="0"/>
              <a:t>大于一个预先设置好的阈值</a:t>
            </a:r>
            <a:r>
              <a:rPr lang="en-US" altLang="zh-CN" dirty="0"/>
              <a:t>M</a:t>
            </a:r>
            <a:r>
              <a:rPr lang="zh-CN" altLang="en-US" dirty="0"/>
              <a:t>，则认为在当前层次上为恰好匹配。</a:t>
            </a:r>
          </a:p>
          <a:p>
            <a:pPr>
              <a:lnSpc>
                <a:spcPct val="120000"/>
              </a:lnSpc>
            </a:pPr>
            <a:r>
              <a:rPr lang="zh-CN" altLang="en-US" dirty="0"/>
              <a:t>共同路径规则所揭示的意义在于</a:t>
            </a:r>
            <a:endParaRPr lang="en-US" altLang="zh-CN" dirty="0"/>
          </a:p>
          <a:p>
            <a:pPr lvl="1">
              <a:lnSpc>
                <a:spcPct val="120000"/>
              </a:lnSpc>
            </a:pPr>
            <a:r>
              <a:rPr lang="zh-CN" altLang="en-US" dirty="0"/>
              <a:t>通常一个网页中会包含</a:t>
            </a:r>
            <a:r>
              <a:rPr lang="zh-CN" altLang="en-US" dirty="0">
                <a:solidFill>
                  <a:srgbClr val="0000FF"/>
                </a:solidFill>
              </a:rPr>
              <a:t>多个记录</a:t>
            </a:r>
            <a:r>
              <a:rPr lang="zh-CN" altLang="en-US" dirty="0"/>
              <a:t>，因此在包含记录的层次上可以划分为多个路径组，从而得知已经得到恰好匹配</a:t>
            </a:r>
            <a:endParaRPr lang="en-US" altLang="zh-CN" dirty="0"/>
          </a:p>
          <a:p>
            <a:pPr lvl="1">
              <a:lnSpc>
                <a:spcPct val="120000"/>
              </a:lnSpc>
            </a:pPr>
            <a:r>
              <a:rPr lang="zh-CN" altLang="en-US" dirty="0"/>
              <a:t>通常一个记录中包含</a:t>
            </a:r>
            <a:r>
              <a:rPr lang="zh-CN" altLang="en-US" dirty="0">
                <a:solidFill>
                  <a:srgbClr val="0000FF"/>
                </a:solidFill>
              </a:rPr>
              <a:t>多个数据项</a:t>
            </a:r>
            <a:r>
              <a:rPr lang="zh-CN" altLang="en-US" dirty="0"/>
              <a:t>，则系统在数据项的层次上会发现过度匹配，因此也是可以得到正确层次的。</a:t>
            </a:r>
          </a:p>
          <a:p>
            <a:endParaRPr lang="zh-CN" altLang="en-US" dirty="0"/>
          </a:p>
        </p:txBody>
      </p:sp>
    </p:spTree>
    <p:extLst>
      <p:ext uri="{BB962C8B-B14F-4D97-AF65-F5344CB8AC3E}">
        <p14:creationId xmlns:p14="http://schemas.microsoft.com/office/powerpoint/2010/main" val="3763882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lnSpc>
                <a:spcPct val="120000"/>
              </a:lnSpc>
            </a:pPr>
            <a:r>
              <a:rPr lang="zh-CN" altLang="en-US" dirty="0"/>
              <a:t>记录抽取方法的</a:t>
            </a:r>
            <a:r>
              <a:rPr lang="zh-CN" altLang="en-US" dirty="0">
                <a:solidFill>
                  <a:srgbClr val="0000FF"/>
                </a:solidFill>
              </a:rPr>
              <a:t>思想</a:t>
            </a:r>
            <a:r>
              <a:rPr lang="en-US" altLang="zh-CN" dirty="0"/>
              <a:t>:</a:t>
            </a:r>
          </a:p>
          <a:p>
            <a:pPr lvl="1" algn="just">
              <a:lnSpc>
                <a:spcPct val="120000"/>
              </a:lnSpc>
            </a:pPr>
            <a:r>
              <a:rPr lang="zh-CN" altLang="en-US" dirty="0"/>
              <a:t>初始整个</a:t>
            </a:r>
            <a:r>
              <a:rPr lang="en-US" altLang="zh-CN" dirty="0"/>
              <a:t>DOM</a:t>
            </a:r>
            <a:r>
              <a:rPr lang="zh-CN" altLang="en-US" dirty="0"/>
              <a:t>树为一个路径组，</a:t>
            </a:r>
            <a:endParaRPr lang="en-US" altLang="zh-CN" dirty="0"/>
          </a:p>
          <a:p>
            <a:pPr lvl="1" algn="just">
              <a:lnSpc>
                <a:spcPct val="120000"/>
              </a:lnSpc>
            </a:pPr>
            <a:r>
              <a:rPr lang="zh-CN" altLang="en-US" dirty="0"/>
              <a:t>算法从</a:t>
            </a:r>
            <a:r>
              <a:rPr lang="en-US" altLang="zh-CN" dirty="0"/>
              <a:t>DOM</a:t>
            </a:r>
            <a:r>
              <a:rPr lang="zh-CN" altLang="en-US" dirty="0"/>
              <a:t>树根开始逐层逐棵子树地考察，不断地将树比较得到的结果节点划分到各路径组，</a:t>
            </a:r>
            <a:endParaRPr lang="en-US" altLang="zh-CN" dirty="0"/>
          </a:p>
          <a:p>
            <a:pPr lvl="1" algn="just">
              <a:lnSpc>
                <a:spcPct val="120000"/>
              </a:lnSpc>
            </a:pPr>
            <a:r>
              <a:rPr lang="zh-CN" altLang="en-US" dirty="0"/>
              <a:t>直到某一层发现在</a:t>
            </a:r>
            <a:r>
              <a:rPr lang="zh-CN" altLang="en-US" dirty="0">
                <a:solidFill>
                  <a:srgbClr val="0000FF"/>
                </a:solidFill>
              </a:rPr>
              <a:t>该层次存在语义块集合</a:t>
            </a:r>
            <a:r>
              <a:rPr lang="zh-CN" altLang="en-US" dirty="0"/>
              <a:t>。</a:t>
            </a:r>
            <a:endParaRPr lang="en-US" altLang="zh-CN" dirty="0"/>
          </a:p>
          <a:p>
            <a:pPr algn="just">
              <a:lnSpc>
                <a:spcPct val="120000"/>
              </a:lnSpc>
            </a:pPr>
            <a:endParaRPr lang="zh-CN" altLang="en-US" dirty="0"/>
          </a:p>
        </p:txBody>
      </p:sp>
    </p:spTree>
    <p:extLst>
      <p:ext uri="{BB962C8B-B14F-4D97-AF65-F5344CB8AC3E}">
        <p14:creationId xmlns:p14="http://schemas.microsoft.com/office/powerpoint/2010/main" val="389499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120000"/>
              </a:lnSpc>
            </a:pPr>
            <a:r>
              <a:rPr lang="zh-CN" altLang="en-US" sz="2800" dirty="0"/>
              <a:t>基于规则</a:t>
            </a:r>
            <a:r>
              <a:rPr lang="en-US" altLang="zh-CN" sz="2800" dirty="0"/>
              <a:t>1</a:t>
            </a:r>
            <a:r>
              <a:rPr lang="zh-CN" altLang="en-US" sz="2800" dirty="0"/>
              <a:t>和规则</a:t>
            </a:r>
            <a:r>
              <a:rPr lang="en-US" altLang="zh-CN" sz="2800" dirty="0"/>
              <a:t>2</a:t>
            </a:r>
            <a:r>
              <a:rPr lang="zh-CN" altLang="en-US" sz="2800" dirty="0"/>
              <a:t>，可以发现语义块所在的层次。</a:t>
            </a:r>
          </a:p>
        </p:txBody>
      </p:sp>
      <p:sp>
        <p:nvSpPr>
          <p:cNvPr id="2" name="标题 1"/>
          <p:cNvSpPr>
            <a:spLocks noGrp="1"/>
          </p:cNvSpPr>
          <p:nvPr>
            <p:ph type="title"/>
          </p:nvPr>
        </p:nvSpPr>
        <p:spPr>
          <a:xfrm>
            <a:off x="0" y="428604"/>
            <a:ext cx="9144000" cy="706090"/>
          </a:xfrm>
        </p:spPr>
        <p:txBody>
          <a:bodyPr>
            <a:normAutofit fontScale="90000"/>
          </a:bodyPr>
          <a:lstStyle/>
          <a:p>
            <a:r>
              <a:rPr lang="zh-CN" altLang="en-US" dirty="0"/>
              <a:t>发现语义块所在的层次</a:t>
            </a:r>
          </a:p>
        </p:txBody>
      </p:sp>
      <p:pic>
        <p:nvPicPr>
          <p:cNvPr id="4" name="图片 3"/>
          <p:cNvPicPr>
            <a:picLocks noChangeAspect="1"/>
          </p:cNvPicPr>
          <p:nvPr/>
        </p:nvPicPr>
        <p:blipFill>
          <a:blip r:embed="rId2"/>
          <a:stretch>
            <a:fillRect/>
          </a:stretch>
        </p:blipFill>
        <p:spPr>
          <a:xfrm>
            <a:off x="4211960" y="2708920"/>
            <a:ext cx="4904977" cy="3616487"/>
          </a:xfrm>
          <a:prstGeom prst="rect">
            <a:avLst/>
          </a:prstGeom>
        </p:spPr>
      </p:pic>
      <p:grpSp>
        <p:nvGrpSpPr>
          <p:cNvPr id="6" name="组合 8"/>
          <p:cNvGrpSpPr/>
          <p:nvPr/>
        </p:nvGrpSpPr>
        <p:grpSpPr>
          <a:xfrm>
            <a:off x="2915816" y="2679303"/>
            <a:ext cx="3744416" cy="461665"/>
            <a:chOff x="1691680" y="2646075"/>
            <a:chExt cx="3744416" cy="461665"/>
          </a:xfrm>
        </p:grpSpPr>
        <p:sp>
          <p:nvSpPr>
            <p:cNvPr id="5" name="右箭头 4"/>
            <p:cNvSpPr/>
            <p:nvPr/>
          </p:nvSpPr>
          <p:spPr>
            <a:xfrm>
              <a:off x="4788024" y="2735216"/>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91680" y="2646075"/>
              <a:ext cx="3262432" cy="461665"/>
            </a:xfrm>
            <a:prstGeom prst="rect">
              <a:avLst/>
            </a:prstGeom>
            <a:noFill/>
          </p:spPr>
          <p:txBody>
            <a:bodyPr wrap="none" rtlCol="0">
              <a:spAutoFit/>
            </a:bodyPr>
            <a:lstStyle/>
            <a:p>
              <a:r>
                <a:rPr lang="zh-CN" altLang="en-US" sz="2400" dirty="0">
                  <a:solidFill>
                    <a:srgbClr val="0000FF"/>
                  </a:solidFill>
                </a:rPr>
                <a:t>包含关键字记录数蛮多</a:t>
              </a:r>
            </a:p>
          </p:txBody>
        </p:sp>
      </p:grpSp>
      <p:grpSp>
        <p:nvGrpSpPr>
          <p:cNvPr id="7" name="组合 9"/>
          <p:cNvGrpSpPr/>
          <p:nvPr/>
        </p:nvGrpSpPr>
        <p:grpSpPr>
          <a:xfrm>
            <a:off x="3568531" y="3501008"/>
            <a:ext cx="2299613" cy="830997"/>
            <a:chOff x="3136483" y="2459668"/>
            <a:chExt cx="2299613" cy="830997"/>
          </a:xfrm>
        </p:grpSpPr>
        <p:sp>
          <p:nvSpPr>
            <p:cNvPr id="11" name="右箭头 10"/>
            <p:cNvSpPr/>
            <p:nvPr/>
          </p:nvSpPr>
          <p:spPr>
            <a:xfrm>
              <a:off x="4788024" y="2735216"/>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136483" y="2459668"/>
              <a:ext cx="1723549" cy="830997"/>
            </a:xfrm>
            <a:prstGeom prst="rect">
              <a:avLst/>
            </a:prstGeom>
            <a:noFill/>
          </p:spPr>
          <p:txBody>
            <a:bodyPr wrap="none" rtlCol="0">
              <a:spAutoFit/>
            </a:bodyPr>
            <a:lstStyle/>
            <a:p>
              <a:r>
                <a:rPr lang="zh-CN" altLang="en-US" sz="2400" dirty="0">
                  <a:solidFill>
                    <a:srgbClr val="0000FF"/>
                  </a:solidFill>
                </a:rPr>
                <a:t>包含关键字</a:t>
              </a:r>
              <a:endParaRPr lang="en-US" altLang="zh-CN" sz="2400" dirty="0">
                <a:solidFill>
                  <a:srgbClr val="0000FF"/>
                </a:solidFill>
              </a:endParaRPr>
            </a:p>
            <a:p>
              <a:r>
                <a:rPr lang="zh-CN" altLang="en-US" sz="2400" dirty="0">
                  <a:solidFill>
                    <a:srgbClr val="0000FF"/>
                  </a:solidFill>
                </a:rPr>
                <a:t>记录数蛮多</a:t>
              </a:r>
            </a:p>
          </p:txBody>
        </p:sp>
      </p:grpSp>
      <p:grpSp>
        <p:nvGrpSpPr>
          <p:cNvPr id="9" name="组合 12"/>
          <p:cNvGrpSpPr/>
          <p:nvPr/>
        </p:nvGrpSpPr>
        <p:grpSpPr>
          <a:xfrm>
            <a:off x="323528" y="4437112"/>
            <a:ext cx="4032448" cy="461665"/>
            <a:chOff x="1403648" y="2603684"/>
            <a:chExt cx="4032448" cy="461665"/>
          </a:xfrm>
        </p:grpSpPr>
        <p:sp>
          <p:nvSpPr>
            <p:cNvPr id="14" name="右箭头 13"/>
            <p:cNvSpPr/>
            <p:nvPr/>
          </p:nvSpPr>
          <p:spPr>
            <a:xfrm>
              <a:off x="4788024" y="2735216"/>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403648" y="2603684"/>
              <a:ext cx="3570208" cy="461665"/>
            </a:xfrm>
            <a:prstGeom prst="rect">
              <a:avLst/>
            </a:prstGeom>
            <a:noFill/>
          </p:spPr>
          <p:txBody>
            <a:bodyPr wrap="none" rtlCol="0">
              <a:spAutoFit/>
            </a:bodyPr>
            <a:lstStyle/>
            <a:p>
              <a:r>
                <a:rPr lang="zh-CN" altLang="en-US" sz="2400" dirty="0">
                  <a:solidFill>
                    <a:srgbClr val="0000FF"/>
                  </a:solidFill>
                </a:rPr>
                <a:t>包含关键字记录数太少了</a:t>
              </a:r>
            </a:p>
          </p:txBody>
        </p:sp>
      </p:grpSp>
      <p:grpSp>
        <p:nvGrpSpPr>
          <p:cNvPr id="10" name="组合 15"/>
          <p:cNvGrpSpPr/>
          <p:nvPr/>
        </p:nvGrpSpPr>
        <p:grpSpPr>
          <a:xfrm>
            <a:off x="1565640" y="3462099"/>
            <a:ext cx="1854232" cy="830997"/>
            <a:chOff x="3581864" y="2424135"/>
            <a:chExt cx="1854232" cy="830997"/>
          </a:xfrm>
        </p:grpSpPr>
        <p:sp>
          <p:nvSpPr>
            <p:cNvPr id="17" name="右箭头 16"/>
            <p:cNvSpPr/>
            <p:nvPr/>
          </p:nvSpPr>
          <p:spPr>
            <a:xfrm>
              <a:off x="4788024" y="2735216"/>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581864" y="2424135"/>
              <a:ext cx="1422184" cy="830997"/>
            </a:xfrm>
            <a:prstGeom prst="rect">
              <a:avLst/>
            </a:prstGeom>
            <a:noFill/>
          </p:spPr>
          <p:txBody>
            <a:bodyPr wrap="none" rtlCol="0">
              <a:spAutoFit/>
            </a:bodyPr>
            <a:lstStyle/>
            <a:p>
              <a:r>
                <a:rPr lang="zh-CN" altLang="en-US" sz="2400" b="1" dirty="0">
                  <a:solidFill>
                    <a:srgbClr val="FF0000"/>
                  </a:solidFill>
                </a:rPr>
                <a:t>回溯，该</a:t>
              </a:r>
              <a:endParaRPr lang="en-US" altLang="zh-CN" sz="2400" b="1" dirty="0">
                <a:solidFill>
                  <a:srgbClr val="FF0000"/>
                </a:solidFill>
              </a:endParaRPr>
            </a:p>
            <a:p>
              <a:r>
                <a:rPr lang="zh-CN" altLang="en-US" sz="2400" b="1" dirty="0">
                  <a:solidFill>
                    <a:srgbClr val="FF0000"/>
                  </a:solidFill>
                </a:rPr>
                <a:t>层是目标</a:t>
              </a:r>
            </a:p>
          </p:txBody>
        </p:sp>
      </p:grpSp>
    </p:spTree>
    <p:extLst>
      <p:ext uri="{BB962C8B-B14F-4D97-AF65-F5344CB8AC3E}">
        <p14:creationId xmlns:p14="http://schemas.microsoft.com/office/powerpoint/2010/main" val="36839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412776"/>
            <a:ext cx="8856984" cy="4824536"/>
          </a:xfrm>
        </p:spPr>
        <p:txBody>
          <a:bodyPr>
            <a:normAutofit/>
          </a:bodyPr>
          <a:lstStyle/>
          <a:p>
            <a:pPr>
              <a:lnSpc>
                <a:spcPct val="120000"/>
              </a:lnSpc>
            </a:pPr>
            <a:r>
              <a:rPr lang="zh-CN" altLang="en-US" dirty="0"/>
              <a:t>树比较得到的节点不一定能够包括每个数据记录中的</a:t>
            </a:r>
            <a:r>
              <a:rPr lang="zh-CN" altLang="en-US" dirty="0">
                <a:solidFill>
                  <a:srgbClr val="0000FF"/>
                </a:solidFill>
              </a:rPr>
              <a:t>所有</a:t>
            </a:r>
            <a:r>
              <a:rPr lang="zh-CN" altLang="en-US" dirty="0"/>
              <a:t>数据项</a:t>
            </a:r>
            <a:endParaRPr lang="en-US" altLang="zh-CN" dirty="0"/>
          </a:p>
          <a:p>
            <a:pPr>
              <a:lnSpc>
                <a:spcPct val="120000"/>
              </a:lnSpc>
            </a:pPr>
            <a:r>
              <a:rPr lang="zh-CN" altLang="en-US" dirty="0"/>
              <a:t>同时，这些节点中也会包含部分噪声数据，也就是说不属于任何一个数据记录的一些节点。</a:t>
            </a:r>
            <a:endParaRPr lang="en-US" altLang="zh-CN" dirty="0"/>
          </a:p>
          <a:p>
            <a:pPr marL="914400" lvl="2" indent="0">
              <a:lnSpc>
                <a:spcPct val="120000"/>
              </a:lnSpc>
              <a:buNone/>
            </a:pPr>
            <a:endParaRPr lang="en-US" altLang="zh-CN" dirty="0"/>
          </a:p>
        </p:txBody>
      </p:sp>
      <p:sp>
        <p:nvSpPr>
          <p:cNvPr id="3" name="标题 2"/>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677979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已经找出所有</a:t>
            </a:r>
            <a:r>
              <a:rPr lang="zh-CN" altLang="en-US" dirty="0">
                <a:solidFill>
                  <a:srgbClr val="0000FF"/>
                </a:solidFill>
              </a:rPr>
              <a:t>记录所在的层次</a:t>
            </a:r>
            <a:r>
              <a:rPr lang="zh-CN" altLang="en-US" dirty="0"/>
              <a:t>，</a:t>
            </a:r>
            <a:endParaRPr lang="en-US" altLang="zh-CN" dirty="0"/>
          </a:p>
          <a:p>
            <a:r>
              <a:rPr lang="zh-CN" altLang="en-US" dirty="0"/>
              <a:t>语义块边界的计算问题：在该层次上计算出</a:t>
            </a:r>
            <a:r>
              <a:rPr lang="zh-CN" altLang="en-US" dirty="0">
                <a:solidFill>
                  <a:srgbClr val="FF0000"/>
                </a:solidFill>
              </a:rPr>
              <a:t>各个记录所占的范围</a:t>
            </a:r>
            <a:endParaRPr lang="en-US" altLang="zh-CN" dirty="0"/>
          </a:p>
          <a:p>
            <a:pPr lvl="1"/>
            <a:r>
              <a:rPr lang="zh-CN" altLang="en-US" dirty="0"/>
              <a:t>可能为一棵子树，</a:t>
            </a:r>
            <a:endParaRPr lang="en-US" altLang="zh-CN" dirty="0"/>
          </a:p>
          <a:p>
            <a:pPr lvl="1"/>
            <a:r>
              <a:rPr lang="zh-CN" altLang="en-US" dirty="0"/>
              <a:t>也可能为多棵相邻的子树</a:t>
            </a:r>
            <a:endParaRPr lang="en-US" altLang="zh-CN" dirty="0"/>
          </a:p>
          <a:p>
            <a:r>
              <a:rPr lang="zh-CN" altLang="en-US" dirty="0"/>
              <a:t>观察：同一个语义块集合中的不同记录具有</a:t>
            </a:r>
            <a:r>
              <a:rPr lang="zh-CN" altLang="en-US" dirty="0">
                <a:solidFill>
                  <a:srgbClr val="0000FF"/>
                </a:solidFill>
              </a:rPr>
              <a:t>结构上</a:t>
            </a:r>
            <a:r>
              <a:rPr lang="zh-CN" altLang="en-US" dirty="0"/>
              <a:t>和</a:t>
            </a:r>
            <a:r>
              <a:rPr lang="zh-CN" altLang="en-US" dirty="0">
                <a:solidFill>
                  <a:srgbClr val="0000FF"/>
                </a:solidFill>
              </a:rPr>
              <a:t>内容上</a:t>
            </a:r>
            <a:r>
              <a:rPr lang="zh-CN" altLang="en-US" dirty="0"/>
              <a:t>的相似性</a:t>
            </a:r>
            <a:endParaRPr lang="en-US" altLang="zh-CN" dirty="0"/>
          </a:p>
          <a:p>
            <a:pPr lvl="1"/>
            <a:r>
              <a:rPr lang="zh-CN" altLang="en-US" dirty="0"/>
              <a:t>三条规则</a:t>
            </a:r>
          </a:p>
        </p:txBody>
      </p:sp>
      <p:sp>
        <p:nvSpPr>
          <p:cNvPr id="3" name="标题 2"/>
          <p:cNvSpPr>
            <a:spLocks noGrp="1"/>
          </p:cNvSpPr>
          <p:nvPr>
            <p:ph type="title"/>
          </p:nvPr>
        </p:nvSpPr>
        <p:spPr/>
        <p:txBody>
          <a:bodyPr/>
          <a:lstStyle/>
          <a:p>
            <a:r>
              <a:rPr lang="en-US" altLang="zh-CN" dirty="0"/>
              <a:t>2.2.2.3 </a:t>
            </a:r>
            <a:r>
              <a:rPr lang="zh-CN" altLang="en-US" dirty="0"/>
              <a:t>语义块边界计算</a:t>
            </a:r>
          </a:p>
        </p:txBody>
      </p:sp>
    </p:spTree>
    <p:extLst>
      <p:ext uri="{BB962C8B-B14F-4D97-AF65-F5344CB8AC3E}">
        <p14:creationId xmlns:p14="http://schemas.microsoft.com/office/powerpoint/2010/main" val="3973480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6048672"/>
          </a:xfrm>
        </p:spPr>
        <p:txBody>
          <a:bodyPr>
            <a:normAutofit fontScale="92500" lnSpcReduction="10000"/>
          </a:bodyPr>
          <a:lstStyle/>
          <a:p>
            <a:r>
              <a:rPr lang="zh-CN" altLang="en-US" dirty="0"/>
              <a:t>规则</a:t>
            </a:r>
            <a:r>
              <a:rPr lang="en-US" altLang="zh-CN" dirty="0"/>
              <a:t>3 HTML </a:t>
            </a:r>
            <a:r>
              <a:rPr lang="zh-CN" altLang="en-US" dirty="0"/>
              <a:t>标签序列相似性规则</a:t>
            </a:r>
            <a:endParaRPr lang="en-US" altLang="zh-CN" dirty="0"/>
          </a:p>
          <a:p>
            <a:pPr lvl="1"/>
            <a:r>
              <a:rPr lang="zh-CN" altLang="en-US" dirty="0"/>
              <a:t>如果将每个记录的标签序列</a:t>
            </a:r>
            <a:r>
              <a:rPr lang="en-US" altLang="zh-CN" dirty="0"/>
              <a:t>(</a:t>
            </a:r>
            <a:r>
              <a:rPr lang="zh-CN" altLang="en-US" dirty="0"/>
              <a:t>可以通过对包含记录的子树做前序遍历得到</a:t>
            </a:r>
            <a:r>
              <a:rPr lang="en-US" altLang="zh-CN" dirty="0"/>
              <a:t>)</a:t>
            </a:r>
            <a:r>
              <a:rPr lang="zh-CN" altLang="en-US" dirty="0"/>
              <a:t>作为一个字符串，</a:t>
            </a:r>
            <a:endParaRPr lang="en-US" altLang="zh-CN" dirty="0"/>
          </a:p>
          <a:p>
            <a:pPr lvl="1"/>
            <a:r>
              <a:rPr lang="zh-CN" altLang="en-US" dirty="0"/>
              <a:t>则</a:t>
            </a:r>
            <a:r>
              <a:rPr lang="zh-CN" altLang="en-US" dirty="0">
                <a:solidFill>
                  <a:srgbClr val="0000FF"/>
                </a:solidFill>
              </a:rPr>
              <a:t>不同记录的标签序列之间具有较高的相似性</a:t>
            </a:r>
            <a:r>
              <a:rPr lang="zh-CN" altLang="en-US" dirty="0"/>
              <a:t>。</a:t>
            </a:r>
            <a:endParaRPr lang="en-US" altLang="zh-CN" dirty="0"/>
          </a:p>
          <a:p>
            <a:r>
              <a:rPr lang="zh-CN" altLang="en-US" dirty="0"/>
              <a:t>规则</a:t>
            </a:r>
            <a:r>
              <a:rPr lang="en-US" altLang="zh-CN" dirty="0"/>
              <a:t>4 </a:t>
            </a:r>
            <a:r>
              <a:rPr lang="zh-CN" altLang="en-US" dirty="0"/>
              <a:t>模板项分布规则</a:t>
            </a:r>
            <a:endParaRPr lang="en-US" altLang="zh-CN" dirty="0"/>
          </a:p>
          <a:p>
            <a:pPr lvl="1"/>
            <a:r>
              <a:rPr lang="zh-CN" altLang="en-US" dirty="0">
                <a:solidFill>
                  <a:srgbClr val="FF0000"/>
                </a:solidFill>
              </a:rPr>
              <a:t>模板项</a:t>
            </a:r>
            <a:r>
              <a:rPr lang="zh-CN" altLang="en-US" dirty="0"/>
              <a:t>指的是</a:t>
            </a:r>
            <a:r>
              <a:rPr lang="zh-CN" altLang="en-US" dirty="0">
                <a:solidFill>
                  <a:srgbClr val="0000FF"/>
                </a:solidFill>
              </a:rPr>
              <a:t>部分数据项，在</a:t>
            </a:r>
            <a:r>
              <a:rPr lang="zh-CN" altLang="en-US" dirty="0">
                <a:solidFill>
                  <a:srgbClr val="FF0000"/>
                </a:solidFill>
              </a:rPr>
              <a:t>所有</a:t>
            </a:r>
            <a:r>
              <a:rPr lang="zh-CN" altLang="en-US" dirty="0">
                <a:solidFill>
                  <a:srgbClr val="0000FF"/>
                </a:solidFill>
              </a:rPr>
              <a:t>的记录中都出现</a:t>
            </a:r>
            <a:r>
              <a:rPr lang="zh-CN" altLang="en-US" dirty="0"/>
              <a:t>，</a:t>
            </a:r>
            <a:r>
              <a:rPr lang="zh-CN" altLang="en-US" dirty="0">
                <a:solidFill>
                  <a:srgbClr val="0000FF"/>
                </a:solidFill>
              </a:rPr>
              <a:t>而且，只要出现就必然具有相同的值。</a:t>
            </a:r>
            <a:endParaRPr lang="en-US" altLang="zh-CN" dirty="0">
              <a:solidFill>
                <a:srgbClr val="0000FF"/>
              </a:solidFill>
            </a:endParaRPr>
          </a:p>
          <a:p>
            <a:pPr lvl="1"/>
            <a:r>
              <a:rPr lang="zh-CN" altLang="en-US" dirty="0"/>
              <a:t>在一个记录中，每个模板项</a:t>
            </a:r>
            <a:r>
              <a:rPr lang="zh-CN" altLang="en-US" dirty="0">
                <a:solidFill>
                  <a:srgbClr val="FF0000"/>
                </a:solidFill>
              </a:rPr>
              <a:t>只能出现一次，或者不出现</a:t>
            </a:r>
            <a:r>
              <a:rPr lang="zh-CN" altLang="en-US" dirty="0"/>
              <a:t>；</a:t>
            </a:r>
            <a:endParaRPr lang="en-US" altLang="zh-CN" dirty="0"/>
          </a:p>
          <a:p>
            <a:pPr lvl="1"/>
            <a:r>
              <a:rPr lang="zh-CN" altLang="en-US" dirty="0"/>
              <a:t>因此，当在当前模板项序列中某个项出现超过一次，可以判断已经开始另一个记录。</a:t>
            </a:r>
            <a:endParaRPr lang="en-US" altLang="zh-CN" dirty="0"/>
          </a:p>
          <a:p>
            <a:r>
              <a:rPr lang="zh-CN" altLang="en-US" dirty="0"/>
              <a:t>规则</a:t>
            </a:r>
            <a:r>
              <a:rPr lang="en-US" altLang="zh-CN" dirty="0"/>
              <a:t> 5 </a:t>
            </a:r>
            <a:r>
              <a:rPr lang="zh-CN" altLang="en-US" dirty="0"/>
              <a:t>关键字分布规则</a:t>
            </a:r>
            <a:endParaRPr lang="en-US" altLang="zh-CN" dirty="0"/>
          </a:p>
          <a:p>
            <a:pPr lvl="1"/>
            <a:r>
              <a:rPr lang="zh-CN" altLang="en-US" dirty="0"/>
              <a:t>如果两个包含关键字的节点具有</a:t>
            </a:r>
            <a:r>
              <a:rPr lang="zh-CN" altLang="en-US" dirty="0">
                <a:solidFill>
                  <a:srgbClr val="0000FF"/>
                </a:solidFill>
              </a:rPr>
              <a:t>相同的路径</a:t>
            </a:r>
            <a:r>
              <a:rPr lang="zh-CN" altLang="en-US" dirty="0"/>
              <a:t>，则认为两个节点分布于两个</a:t>
            </a:r>
            <a:r>
              <a:rPr lang="zh-CN" altLang="en-US" dirty="0">
                <a:solidFill>
                  <a:srgbClr val="0000FF"/>
                </a:solidFill>
              </a:rPr>
              <a:t>不同的记录</a:t>
            </a:r>
            <a:r>
              <a:rPr lang="zh-CN" altLang="en-US" dirty="0"/>
              <a:t>当中。</a:t>
            </a:r>
            <a:endParaRPr lang="en-US" altLang="zh-CN" dirty="0"/>
          </a:p>
          <a:p>
            <a:pPr lvl="1"/>
            <a:endParaRPr lang="zh-CN" altLang="en-US" dirty="0">
              <a:solidFill>
                <a:srgbClr val="0000FF"/>
              </a:solidFill>
            </a:endParaRPr>
          </a:p>
          <a:p>
            <a:pPr lvl="1"/>
            <a:endParaRPr lang="zh-CN" altLang="en-US" dirty="0"/>
          </a:p>
          <a:p>
            <a:endParaRPr lang="zh-CN" altLang="en-US" dirty="0"/>
          </a:p>
        </p:txBody>
      </p:sp>
    </p:spTree>
    <p:extLst>
      <p:ext uri="{BB962C8B-B14F-4D97-AF65-F5344CB8AC3E}">
        <p14:creationId xmlns:p14="http://schemas.microsoft.com/office/powerpoint/2010/main" val="3353578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3DBEF-C322-40D7-BD14-41BAD710C0B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57D9632-2082-4295-9C05-D28DF3F82016}"/>
              </a:ext>
            </a:extLst>
          </p:cNvPr>
          <p:cNvSpPr>
            <a:spLocks noGrp="1"/>
          </p:cNvSpPr>
          <p:nvPr>
            <p:ph idx="1"/>
          </p:nvPr>
        </p:nvSpPr>
        <p:spPr/>
        <p:txBody>
          <a:bodyPr/>
          <a:lstStyle/>
          <a:p>
            <a:pPr algn="just">
              <a:lnSpc>
                <a:spcPct val="120000"/>
              </a:lnSpc>
            </a:pPr>
            <a:r>
              <a:rPr lang="zh-CN" altLang="en-US" dirty="0"/>
              <a:t>把数据记录抽取的问题分为</a:t>
            </a:r>
            <a:r>
              <a:rPr lang="zh-CN" altLang="en-US" dirty="0">
                <a:solidFill>
                  <a:srgbClr val="0000FF"/>
                </a:solidFill>
              </a:rPr>
              <a:t>两个步骤</a:t>
            </a:r>
            <a:endParaRPr lang="en-US" altLang="zh-CN" dirty="0">
              <a:solidFill>
                <a:srgbClr val="0000FF"/>
              </a:solidFill>
            </a:endParaRPr>
          </a:p>
          <a:p>
            <a:pPr lvl="1" algn="just">
              <a:lnSpc>
                <a:spcPct val="120000"/>
              </a:lnSpc>
            </a:pPr>
            <a:r>
              <a:rPr lang="en-US" altLang="zh-CN" dirty="0"/>
              <a:t>2.2.2.2 </a:t>
            </a:r>
            <a:r>
              <a:rPr lang="zh-CN" altLang="en-US" dirty="0"/>
              <a:t>找出一个页面中的各个</a:t>
            </a:r>
            <a:r>
              <a:rPr lang="zh-CN" altLang="en-US" dirty="0">
                <a:solidFill>
                  <a:srgbClr val="0000FF"/>
                </a:solidFill>
              </a:rPr>
              <a:t>语义块</a:t>
            </a:r>
            <a:r>
              <a:rPr lang="zh-CN" altLang="en-US" dirty="0"/>
              <a:t>集合在</a:t>
            </a:r>
            <a:r>
              <a:rPr lang="en-US" altLang="zh-CN" dirty="0"/>
              <a:t>HTML</a:t>
            </a:r>
            <a:r>
              <a:rPr lang="zh-CN" altLang="en-US" dirty="0"/>
              <a:t>树结构中的</a:t>
            </a:r>
            <a:r>
              <a:rPr lang="zh-CN" altLang="en-US" dirty="0">
                <a:solidFill>
                  <a:srgbClr val="0000FF"/>
                </a:solidFill>
              </a:rPr>
              <a:t>层次</a:t>
            </a:r>
            <a:endParaRPr lang="en-US" altLang="zh-CN" dirty="0">
              <a:solidFill>
                <a:srgbClr val="0000FF"/>
              </a:solidFill>
            </a:endParaRPr>
          </a:p>
          <a:p>
            <a:pPr lvl="1" algn="just">
              <a:lnSpc>
                <a:spcPct val="120000"/>
              </a:lnSpc>
            </a:pPr>
            <a:r>
              <a:rPr lang="en-US" altLang="zh-CN" dirty="0"/>
              <a:t>2.2.2.3 </a:t>
            </a:r>
            <a:r>
              <a:rPr lang="zh-CN" altLang="en-US" dirty="0"/>
              <a:t>从中通过计算语义块的</a:t>
            </a:r>
            <a:r>
              <a:rPr lang="zh-CN" altLang="en-US" dirty="0">
                <a:solidFill>
                  <a:srgbClr val="0000FF"/>
                </a:solidFill>
              </a:rPr>
              <a:t>边界</a:t>
            </a:r>
            <a:r>
              <a:rPr lang="zh-CN" altLang="en-US" dirty="0"/>
              <a:t>来得到这个语义块集合所包含的记录。</a:t>
            </a:r>
            <a:endParaRPr lang="en-US" altLang="zh-CN" dirty="0">
              <a:solidFill>
                <a:srgbClr val="0000FF"/>
              </a:solidFill>
            </a:endParaRPr>
          </a:p>
          <a:p>
            <a:endParaRPr lang="zh-CN" altLang="en-US" dirty="0"/>
          </a:p>
        </p:txBody>
      </p:sp>
    </p:spTree>
    <p:extLst>
      <p:ext uri="{BB962C8B-B14F-4D97-AF65-F5344CB8AC3E}">
        <p14:creationId xmlns:p14="http://schemas.microsoft.com/office/powerpoint/2010/main" val="1162359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lnSpc>
                <a:spcPct val="120000"/>
              </a:lnSpc>
            </a:pPr>
            <a:r>
              <a:rPr lang="zh-CN" altLang="en-US" dirty="0"/>
              <a:t>例子：</a:t>
            </a:r>
            <a:endParaRPr lang="en-US" altLang="zh-CN" dirty="0"/>
          </a:p>
          <a:p>
            <a:pPr lvl="1" algn="just">
              <a:lnSpc>
                <a:spcPct val="120000"/>
              </a:lnSpc>
            </a:pPr>
            <a:r>
              <a:rPr lang="zh-CN" altLang="en-US" dirty="0"/>
              <a:t>假设已经得到两个对应于模式</a:t>
            </a:r>
            <a:r>
              <a:rPr lang="en-US" altLang="zh-CN" dirty="0"/>
              <a:t>{A,B,C?} </a:t>
            </a:r>
            <a:r>
              <a:rPr lang="zh-CN" altLang="en-US" dirty="0"/>
              <a:t>的语义块</a:t>
            </a:r>
            <a:r>
              <a:rPr lang="en-US" altLang="zh-CN" dirty="0"/>
              <a:t>B</a:t>
            </a:r>
            <a:r>
              <a:rPr lang="en-US" altLang="zh-CN" baseline="-25000" dirty="0"/>
              <a:t>1</a:t>
            </a:r>
            <a:r>
              <a:rPr lang="en-US" altLang="zh-CN" dirty="0"/>
              <a:t>={</a:t>
            </a:r>
            <a:r>
              <a:rPr lang="en-US" altLang="zh-CN" i="1" dirty="0"/>
              <a:t>a</a:t>
            </a:r>
            <a:r>
              <a:rPr lang="en-US" altLang="zh-CN" baseline="-25000" dirty="0"/>
              <a:t>1</a:t>
            </a:r>
            <a:r>
              <a:rPr lang="en-US" altLang="zh-CN" i="1" dirty="0"/>
              <a:t>,b</a:t>
            </a:r>
            <a:r>
              <a:rPr lang="en-US" altLang="zh-CN" baseline="-25000" dirty="0"/>
              <a:t>1</a:t>
            </a:r>
            <a:r>
              <a:rPr lang="en-US" altLang="zh-CN" dirty="0"/>
              <a:t>,null}</a:t>
            </a:r>
            <a:r>
              <a:rPr lang="zh-CN" altLang="en-US" dirty="0"/>
              <a:t>，</a:t>
            </a:r>
            <a:r>
              <a:rPr lang="en-US" altLang="zh-CN" dirty="0"/>
              <a:t> B</a:t>
            </a:r>
            <a:r>
              <a:rPr lang="en-US" altLang="zh-CN" baseline="-25000" dirty="0"/>
              <a:t>2</a:t>
            </a:r>
            <a:r>
              <a:rPr lang="zh-CN" altLang="en-US" dirty="0"/>
              <a:t> </a:t>
            </a:r>
            <a:r>
              <a:rPr lang="en-US" altLang="zh-CN" dirty="0"/>
              <a:t>= {</a:t>
            </a:r>
            <a:r>
              <a:rPr lang="en-US" altLang="zh-CN" i="1" dirty="0"/>
              <a:t>a</a:t>
            </a:r>
            <a:r>
              <a:rPr lang="en-US" altLang="zh-CN" baseline="-25000" dirty="0"/>
              <a:t>2</a:t>
            </a:r>
            <a:r>
              <a:rPr lang="en-US" altLang="zh-CN" i="1" dirty="0"/>
              <a:t>,b</a:t>
            </a:r>
            <a:r>
              <a:rPr lang="en-US" altLang="zh-CN" baseline="-25000" dirty="0"/>
              <a:t>2</a:t>
            </a:r>
            <a:r>
              <a:rPr lang="en-US" altLang="zh-CN" dirty="0"/>
              <a:t>,c</a:t>
            </a:r>
            <a:r>
              <a:rPr lang="en-US" altLang="zh-CN" baseline="-25000" dirty="0"/>
              <a:t>2</a:t>
            </a:r>
            <a:r>
              <a:rPr lang="en-US" altLang="zh-CN" dirty="0"/>
              <a:t>}</a:t>
            </a:r>
            <a:r>
              <a:rPr lang="zh-CN" altLang="en-US" dirty="0"/>
              <a:t>，其中</a:t>
            </a:r>
            <a:r>
              <a:rPr lang="en-US" altLang="zh-CN" dirty="0"/>
              <a:t>a</a:t>
            </a:r>
            <a:r>
              <a:rPr lang="en-US" altLang="zh-CN" baseline="-25000" dirty="0"/>
              <a:t>1</a:t>
            </a:r>
            <a:r>
              <a:rPr lang="zh-CN" altLang="en-US" dirty="0"/>
              <a:t>和</a:t>
            </a:r>
            <a:r>
              <a:rPr lang="en-US" altLang="zh-CN" dirty="0"/>
              <a:t>a</a:t>
            </a:r>
            <a:r>
              <a:rPr lang="en-US" altLang="zh-CN" baseline="-25000" dirty="0"/>
              <a:t>2</a:t>
            </a:r>
            <a:r>
              <a:rPr lang="zh-CN" altLang="en-US" dirty="0"/>
              <a:t>对应于属性</a:t>
            </a:r>
            <a:r>
              <a:rPr lang="en-US" altLang="zh-CN" dirty="0"/>
              <a:t>A</a:t>
            </a:r>
            <a:r>
              <a:rPr lang="zh-CN" altLang="en-US" dirty="0"/>
              <a:t>，</a:t>
            </a:r>
            <a:r>
              <a:rPr lang="en-US" altLang="zh-CN" dirty="0"/>
              <a:t>b</a:t>
            </a:r>
            <a:r>
              <a:rPr lang="en-US" altLang="zh-CN" baseline="-25000" dirty="0"/>
              <a:t>1</a:t>
            </a:r>
            <a:r>
              <a:rPr lang="zh-CN" altLang="en-US" dirty="0"/>
              <a:t>和</a:t>
            </a:r>
            <a:r>
              <a:rPr lang="en-US" altLang="zh-CN" dirty="0"/>
              <a:t>b</a:t>
            </a:r>
            <a:r>
              <a:rPr lang="en-US" altLang="zh-CN" baseline="-25000" dirty="0"/>
              <a:t>2</a:t>
            </a:r>
            <a:r>
              <a:rPr lang="zh-CN" altLang="en-US" dirty="0"/>
              <a:t>对应于</a:t>
            </a:r>
            <a:r>
              <a:rPr lang="en-US" altLang="zh-CN" dirty="0"/>
              <a:t>B</a:t>
            </a:r>
            <a:r>
              <a:rPr lang="zh-CN" altLang="en-US" dirty="0"/>
              <a:t>，</a:t>
            </a:r>
            <a:r>
              <a:rPr lang="en-US" altLang="zh-CN" dirty="0"/>
              <a:t>c</a:t>
            </a:r>
            <a:r>
              <a:rPr lang="en-US" altLang="zh-CN" baseline="-25000" dirty="0"/>
              <a:t>2</a:t>
            </a:r>
            <a:r>
              <a:rPr lang="zh-CN" altLang="en-US" dirty="0"/>
              <a:t>对应于</a:t>
            </a:r>
            <a:r>
              <a:rPr lang="en-US" altLang="zh-CN" dirty="0"/>
              <a:t>C</a:t>
            </a:r>
            <a:r>
              <a:rPr lang="zh-CN" altLang="en-US" dirty="0"/>
              <a:t>。</a:t>
            </a:r>
            <a:endParaRPr lang="en-US" altLang="zh-CN" dirty="0"/>
          </a:p>
          <a:p>
            <a:pPr lvl="1" algn="just">
              <a:lnSpc>
                <a:spcPct val="120000"/>
              </a:lnSpc>
            </a:pPr>
            <a:r>
              <a:rPr lang="zh-CN" altLang="en-US" dirty="0"/>
              <a:t>则这里的数据项抽取的</a:t>
            </a:r>
            <a:r>
              <a:rPr lang="zh-CN" altLang="en-US" dirty="0">
                <a:solidFill>
                  <a:srgbClr val="0000FF"/>
                </a:solidFill>
              </a:rPr>
              <a:t>目标</a:t>
            </a:r>
            <a:r>
              <a:rPr lang="zh-CN" altLang="en-US" dirty="0"/>
              <a:t>是得到下列结果</a:t>
            </a:r>
            <a:r>
              <a:rPr lang="en-US" altLang="zh-CN" dirty="0"/>
              <a:t>:</a:t>
            </a:r>
          </a:p>
        </p:txBody>
      </p:sp>
      <p:sp>
        <p:nvSpPr>
          <p:cNvPr id="3" name="标题 2"/>
          <p:cNvSpPr>
            <a:spLocks noGrp="1"/>
          </p:cNvSpPr>
          <p:nvPr>
            <p:ph type="title"/>
          </p:nvPr>
        </p:nvSpPr>
        <p:spPr/>
        <p:txBody>
          <a:bodyPr>
            <a:normAutofit/>
          </a:bodyPr>
          <a:lstStyle/>
          <a:p>
            <a:r>
              <a:rPr lang="en-US" altLang="zh-CN" dirty="0"/>
              <a:t>2.3  </a:t>
            </a:r>
            <a:r>
              <a:rPr lang="zh-CN" altLang="en-US" dirty="0"/>
              <a:t>数据项抽取</a:t>
            </a:r>
          </a:p>
        </p:txBody>
      </p:sp>
      <p:pic>
        <p:nvPicPr>
          <p:cNvPr id="5" name="图片 4"/>
          <p:cNvPicPr>
            <a:picLocks noChangeAspect="1"/>
          </p:cNvPicPr>
          <p:nvPr/>
        </p:nvPicPr>
        <p:blipFill>
          <a:blip r:embed="rId2"/>
          <a:stretch>
            <a:fillRect/>
          </a:stretch>
        </p:blipFill>
        <p:spPr>
          <a:xfrm>
            <a:off x="1592897" y="4797152"/>
            <a:ext cx="5648325" cy="1162050"/>
          </a:xfrm>
          <a:prstGeom prst="rect">
            <a:avLst/>
          </a:prstGeom>
        </p:spPr>
      </p:pic>
    </p:spTree>
    <p:extLst>
      <p:ext uri="{BB962C8B-B14F-4D97-AF65-F5344CB8AC3E}">
        <p14:creationId xmlns:p14="http://schemas.microsoft.com/office/powerpoint/2010/main" val="223193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691680" y="836712"/>
            <a:ext cx="5616624" cy="5507387"/>
          </a:xfrm>
          <a:prstGeom prst="rect">
            <a:avLst/>
          </a:prstGeom>
        </p:spPr>
      </p:pic>
    </p:spTree>
    <p:extLst>
      <p:ext uri="{BB962C8B-B14F-4D97-AF65-F5344CB8AC3E}">
        <p14:creationId xmlns:p14="http://schemas.microsoft.com/office/powerpoint/2010/main" val="2504410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20000"/>
              </a:lnSpc>
            </a:pPr>
            <a:r>
              <a:rPr lang="zh-CN" altLang="en-US" b="1" dirty="0">
                <a:solidFill>
                  <a:srgbClr val="0000FF"/>
                </a:solidFill>
              </a:rPr>
              <a:t>数据项边界</a:t>
            </a:r>
            <a:r>
              <a:rPr lang="en-US" altLang="zh-CN" dirty="0"/>
              <a:t>--</a:t>
            </a:r>
            <a:r>
              <a:rPr lang="zh-CN" altLang="en-US" dirty="0"/>
              <a:t>指的就是判断一个数据项应该覆盖</a:t>
            </a:r>
            <a:r>
              <a:rPr lang="en-US" altLang="zh-CN" dirty="0"/>
              <a:t>HTML</a:t>
            </a:r>
            <a:r>
              <a:rPr lang="zh-CN" altLang="en-US" dirty="0"/>
              <a:t>树结构上的多少个节点。</a:t>
            </a:r>
            <a:endParaRPr lang="en-US" altLang="zh-CN" dirty="0"/>
          </a:p>
          <a:p>
            <a:pPr>
              <a:lnSpc>
                <a:spcPct val="120000"/>
              </a:lnSpc>
            </a:pPr>
            <a:r>
              <a:rPr lang="zh-CN" altLang="en-US" dirty="0"/>
              <a:t>因为网页本身产生的随意性，使得经常会有一个数据项的值分布于多个</a:t>
            </a:r>
            <a:r>
              <a:rPr lang="en-US" altLang="zh-CN" dirty="0"/>
              <a:t>Text</a:t>
            </a:r>
            <a:r>
              <a:rPr lang="zh-CN" altLang="en-US" dirty="0"/>
              <a:t>节点之间。</a:t>
            </a:r>
            <a:endParaRPr lang="en-US" altLang="zh-CN" dirty="0"/>
          </a:p>
          <a:p>
            <a:pPr lvl="1">
              <a:lnSpc>
                <a:spcPct val="120000"/>
              </a:lnSpc>
            </a:pPr>
            <a:r>
              <a:rPr lang="zh-CN" altLang="en-US" dirty="0"/>
              <a:t>比如，</a:t>
            </a:r>
            <a:r>
              <a:rPr lang="en-US" altLang="zh-CN" dirty="0"/>
              <a:t>&lt;a&gt;Java&lt;h&gt;Programming&lt;/h&gt;&lt;/a&gt; </a:t>
            </a:r>
            <a:r>
              <a:rPr lang="zh-CN" altLang="en-US" dirty="0"/>
              <a:t>中包含了一个数据项</a:t>
            </a:r>
            <a:r>
              <a:rPr lang="en-US" altLang="zh-CN" dirty="0"/>
              <a:t>"Java Programming"</a:t>
            </a:r>
            <a:r>
              <a:rPr lang="zh-CN" altLang="en-US" dirty="0"/>
              <a:t>，但是这个数据项却分布于两个</a:t>
            </a:r>
            <a:r>
              <a:rPr lang="en-US" altLang="zh-CN" dirty="0"/>
              <a:t>Text </a:t>
            </a:r>
            <a:r>
              <a:rPr lang="zh-CN" altLang="en-US" dirty="0"/>
              <a:t>节点中。</a:t>
            </a:r>
          </a:p>
          <a:p>
            <a:pPr>
              <a:lnSpc>
                <a:spcPct val="120000"/>
              </a:lnSpc>
            </a:pPr>
            <a:r>
              <a:rPr lang="zh-CN" altLang="en-US" dirty="0"/>
              <a:t>解决方法：</a:t>
            </a:r>
            <a:r>
              <a:rPr lang="zh-CN" altLang="en-US" dirty="0">
                <a:solidFill>
                  <a:srgbClr val="0000FF"/>
                </a:solidFill>
              </a:rPr>
              <a:t>一些简单的启发性规则</a:t>
            </a:r>
            <a:r>
              <a:rPr lang="zh-CN" altLang="en-US" dirty="0"/>
              <a:t>。</a:t>
            </a:r>
          </a:p>
        </p:txBody>
      </p:sp>
      <p:sp>
        <p:nvSpPr>
          <p:cNvPr id="3" name="标题 2"/>
          <p:cNvSpPr>
            <a:spLocks noGrp="1"/>
          </p:cNvSpPr>
          <p:nvPr>
            <p:ph type="title"/>
          </p:nvPr>
        </p:nvSpPr>
        <p:spPr/>
        <p:txBody>
          <a:bodyPr>
            <a:normAutofit/>
          </a:bodyPr>
          <a:lstStyle/>
          <a:p>
            <a:r>
              <a:rPr lang="zh-CN" altLang="en-US" dirty="0"/>
              <a:t>数据项边界问题</a:t>
            </a:r>
          </a:p>
        </p:txBody>
      </p:sp>
    </p:spTree>
    <p:extLst>
      <p:ext uri="{BB962C8B-B14F-4D97-AF65-F5344CB8AC3E}">
        <p14:creationId xmlns:p14="http://schemas.microsoft.com/office/powerpoint/2010/main" val="1448717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rgbClr val="0000FF"/>
                </a:solidFill>
              </a:rPr>
              <a:t>规则</a:t>
            </a:r>
            <a:r>
              <a:rPr lang="en-US" altLang="zh-CN" dirty="0">
                <a:solidFill>
                  <a:srgbClr val="0000FF"/>
                </a:solidFill>
              </a:rPr>
              <a:t>6 HTML </a:t>
            </a:r>
            <a:r>
              <a:rPr lang="zh-CN" altLang="en-US" dirty="0">
                <a:solidFill>
                  <a:srgbClr val="0000FF"/>
                </a:solidFill>
              </a:rPr>
              <a:t>路径规则</a:t>
            </a:r>
            <a:r>
              <a:rPr lang="en-US" altLang="zh-CN" dirty="0">
                <a:solidFill>
                  <a:srgbClr val="0000FF"/>
                </a:solidFill>
              </a:rPr>
              <a:t>(HR)</a:t>
            </a:r>
          </a:p>
          <a:p>
            <a:pPr lvl="1"/>
            <a:r>
              <a:rPr lang="zh-CN" altLang="en-US" dirty="0"/>
              <a:t>不同语义块中</a:t>
            </a:r>
            <a:r>
              <a:rPr lang="zh-CN" altLang="en-US" dirty="0">
                <a:solidFill>
                  <a:srgbClr val="0000FF"/>
                </a:solidFill>
              </a:rPr>
              <a:t>路径相同</a:t>
            </a:r>
            <a:r>
              <a:rPr lang="zh-CN" altLang="en-US" dirty="0"/>
              <a:t>的数据项是数据记录中</a:t>
            </a:r>
            <a:r>
              <a:rPr lang="zh-CN" altLang="en-US" dirty="0">
                <a:solidFill>
                  <a:srgbClr val="0000FF"/>
                </a:solidFill>
              </a:rPr>
              <a:t>相同的字段</a:t>
            </a:r>
            <a:r>
              <a:rPr lang="zh-CN" altLang="en-US" dirty="0"/>
              <a:t>。</a:t>
            </a:r>
            <a:endParaRPr lang="en-US" altLang="zh-CN" dirty="0"/>
          </a:p>
          <a:p>
            <a:pPr lvl="1"/>
            <a:r>
              <a:rPr lang="zh-CN" altLang="en-US" dirty="0"/>
              <a:t>如果将结果表示成关系表，则符合规则的数据项在关系表里表现为同一列，对应于模式中的同一个属性。</a:t>
            </a:r>
            <a:endParaRPr lang="en-US" altLang="zh-CN" dirty="0"/>
          </a:p>
          <a:p>
            <a:pPr marL="0" indent="0">
              <a:buNone/>
            </a:pPr>
            <a:r>
              <a:rPr lang="zh-CN" altLang="en-US" dirty="0">
                <a:solidFill>
                  <a:srgbClr val="0000FF"/>
                </a:solidFill>
              </a:rPr>
              <a:t>一句话：就是位置相同，标签序列相同，就是不同数据记录的同一个字段</a:t>
            </a:r>
          </a:p>
        </p:txBody>
      </p:sp>
      <p:sp>
        <p:nvSpPr>
          <p:cNvPr id="3" name="标题 2"/>
          <p:cNvSpPr>
            <a:spLocks noGrp="1"/>
          </p:cNvSpPr>
          <p:nvPr>
            <p:ph type="title"/>
          </p:nvPr>
        </p:nvSpPr>
        <p:spPr/>
        <p:txBody>
          <a:bodyPr/>
          <a:lstStyle/>
          <a:p>
            <a:r>
              <a:rPr lang="en-US" altLang="zh-CN" dirty="0"/>
              <a:t>2.3.1 </a:t>
            </a:r>
            <a:r>
              <a:rPr lang="zh-CN" altLang="en-US" dirty="0"/>
              <a:t>数据项识别</a:t>
            </a:r>
          </a:p>
        </p:txBody>
      </p:sp>
    </p:spTree>
    <p:extLst>
      <p:ext uri="{BB962C8B-B14F-4D97-AF65-F5344CB8AC3E}">
        <p14:creationId xmlns:p14="http://schemas.microsoft.com/office/powerpoint/2010/main" val="382532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62246" y="188640"/>
            <a:ext cx="8569325" cy="5400675"/>
          </a:xfrm>
        </p:spPr>
        <p:txBody>
          <a:bodyPr>
            <a:normAutofit/>
          </a:bodyPr>
          <a:lstStyle/>
          <a:p>
            <a:pPr marL="0" indent="0" algn="just">
              <a:buNone/>
            </a:pPr>
            <a:r>
              <a:rPr lang="zh-CN" altLang="en-US" dirty="0"/>
              <a:t>数据项识别示例</a:t>
            </a:r>
            <a:r>
              <a:rPr lang="en-US" altLang="zh-CN" dirty="0"/>
              <a:t>:</a:t>
            </a:r>
            <a:endParaRPr lang="zh-CN" altLang="en-US" dirty="0"/>
          </a:p>
          <a:p>
            <a:pPr marL="0" indent="0" algn="just">
              <a:buNone/>
            </a:pPr>
            <a:r>
              <a:rPr lang="zh-CN" altLang="en-US" sz="2800" dirty="0"/>
              <a:t>一个符合</a:t>
            </a:r>
            <a:r>
              <a:rPr lang="en-US" altLang="zh-CN" sz="2800" dirty="0"/>
              <a:t>HTML </a:t>
            </a:r>
            <a:r>
              <a:rPr lang="zh-CN" altLang="en-US" sz="2800" dirty="0"/>
              <a:t>路径规则的页面，页面中每条数据记录都为表格中的一行，而每一列中的数据项都有相同的角色</a:t>
            </a:r>
            <a:r>
              <a:rPr lang="en-US" altLang="zh-CN" sz="2800" dirty="0"/>
              <a:t>(</a:t>
            </a:r>
            <a:r>
              <a:rPr lang="zh-CN" altLang="en-US" sz="2800" dirty="0">
                <a:solidFill>
                  <a:srgbClr val="0000FF"/>
                </a:solidFill>
              </a:rPr>
              <a:t>就是同一个字段</a:t>
            </a:r>
            <a:r>
              <a:rPr lang="en-US" altLang="zh-CN" sz="2800" dirty="0"/>
              <a:t>)</a:t>
            </a:r>
            <a:r>
              <a:rPr lang="zh-CN" altLang="en-US" sz="2800" dirty="0"/>
              <a:t>。对于每一列中包含的数据项，都可以通过唯一的语义块内部</a:t>
            </a:r>
            <a:r>
              <a:rPr lang="en-US" altLang="zh-CN" sz="2800" dirty="0"/>
              <a:t>HTML </a:t>
            </a:r>
            <a:r>
              <a:rPr lang="zh-CN" altLang="en-US" sz="2800" dirty="0"/>
              <a:t>路径表示。</a:t>
            </a:r>
            <a:endParaRPr lang="en-US" altLang="zh-CN" sz="2800" dirty="0"/>
          </a:p>
          <a:p>
            <a:pPr marL="0" indent="0" algn="just">
              <a:buNone/>
            </a:pPr>
            <a:endParaRPr lang="zh-CN" altLang="en-US" sz="2800" dirty="0"/>
          </a:p>
        </p:txBody>
      </p:sp>
      <p:pic>
        <p:nvPicPr>
          <p:cNvPr id="14" name="内容占位符 3"/>
          <p:cNvPicPr>
            <a:picLocks noChangeAspect="1"/>
          </p:cNvPicPr>
          <p:nvPr/>
        </p:nvPicPr>
        <p:blipFill>
          <a:blip r:embed="rId2"/>
          <a:stretch>
            <a:fillRect/>
          </a:stretch>
        </p:blipFill>
        <p:spPr>
          <a:xfrm>
            <a:off x="0" y="2953540"/>
            <a:ext cx="9117090" cy="3427788"/>
          </a:xfrm>
          <a:prstGeom prst="rect">
            <a:avLst/>
          </a:prstGeom>
        </p:spPr>
      </p:pic>
      <p:grpSp>
        <p:nvGrpSpPr>
          <p:cNvPr id="15" name="组合 14"/>
          <p:cNvGrpSpPr/>
          <p:nvPr/>
        </p:nvGrpSpPr>
        <p:grpSpPr>
          <a:xfrm>
            <a:off x="-1538" y="5247672"/>
            <a:ext cx="9118628" cy="692525"/>
            <a:chOff x="-50181" y="2996953"/>
            <a:chExt cx="8870653" cy="796734"/>
          </a:xfrm>
        </p:grpSpPr>
        <p:sp>
          <p:nvSpPr>
            <p:cNvPr id="16" name="矩形 15"/>
            <p:cNvSpPr/>
            <p:nvPr/>
          </p:nvSpPr>
          <p:spPr>
            <a:xfrm>
              <a:off x="-50181" y="2996953"/>
              <a:ext cx="8870653" cy="79673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226633" y="3167374"/>
              <a:ext cx="1569660" cy="369332"/>
            </a:xfrm>
            <a:prstGeom prst="rect">
              <a:avLst/>
            </a:prstGeom>
            <a:noFill/>
          </p:spPr>
          <p:txBody>
            <a:bodyPr wrap="none" rtlCol="0">
              <a:spAutoFit/>
            </a:bodyPr>
            <a:lstStyle/>
            <a:p>
              <a:r>
                <a:rPr lang="zh-CN" altLang="en-US" dirty="0">
                  <a:solidFill>
                    <a:srgbClr val="0000FF"/>
                  </a:solidFill>
                </a:rPr>
                <a:t>一条记录一行</a:t>
              </a:r>
            </a:p>
          </p:txBody>
        </p:sp>
      </p:grpSp>
      <p:grpSp>
        <p:nvGrpSpPr>
          <p:cNvPr id="18" name="组合 17"/>
          <p:cNvGrpSpPr/>
          <p:nvPr/>
        </p:nvGrpSpPr>
        <p:grpSpPr>
          <a:xfrm>
            <a:off x="5940152" y="2943246"/>
            <a:ext cx="1338828" cy="2996951"/>
            <a:chOff x="3987199" y="3005336"/>
            <a:chExt cx="1584647" cy="3494643"/>
          </a:xfrm>
        </p:grpSpPr>
        <p:sp>
          <p:nvSpPr>
            <p:cNvPr id="19" name="矩形 18"/>
            <p:cNvSpPr/>
            <p:nvPr/>
          </p:nvSpPr>
          <p:spPr>
            <a:xfrm>
              <a:off x="4067944" y="3005336"/>
              <a:ext cx="1368152" cy="349464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987199" y="6046682"/>
              <a:ext cx="1584647" cy="430666"/>
            </a:xfrm>
            <a:prstGeom prst="rect">
              <a:avLst/>
            </a:prstGeom>
            <a:noFill/>
          </p:spPr>
          <p:txBody>
            <a:bodyPr wrap="none" rtlCol="0">
              <a:spAutoFit/>
            </a:bodyPr>
            <a:lstStyle/>
            <a:p>
              <a:r>
                <a:rPr lang="zh-CN" altLang="en-US" dirty="0">
                  <a:solidFill>
                    <a:srgbClr val="0000FF"/>
                  </a:solidFill>
                </a:rPr>
                <a:t>同一个字段</a:t>
              </a:r>
            </a:p>
          </p:txBody>
        </p:sp>
      </p:grpSp>
    </p:spTree>
    <p:extLst>
      <p:ext uri="{BB962C8B-B14F-4D97-AF65-F5344CB8AC3E}">
        <p14:creationId xmlns:p14="http://schemas.microsoft.com/office/powerpoint/2010/main" val="350422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538" y="1846564"/>
            <a:ext cx="8894018" cy="646332"/>
            <a:chOff x="-50181" y="2446450"/>
            <a:chExt cx="8870653" cy="961994"/>
          </a:xfrm>
        </p:grpSpPr>
        <p:sp>
          <p:nvSpPr>
            <p:cNvPr id="6" name="矩形 5"/>
            <p:cNvSpPr/>
            <p:nvPr/>
          </p:nvSpPr>
          <p:spPr>
            <a:xfrm>
              <a:off x="-50181" y="2551034"/>
              <a:ext cx="8870653" cy="79673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831422" y="2446450"/>
              <a:ext cx="972924" cy="961994"/>
            </a:xfrm>
            <a:prstGeom prst="rect">
              <a:avLst/>
            </a:prstGeom>
            <a:noFill/>
          </p:spPr>
          <p:txBody>
            <a:bodyPr wrap="square" rtlCol="0">
              <a:spAutoFit/>
            </a:bodyPr>
            <a:lstStyle/>
            <a:p>
              <a:r>
                <a:rPr lang="zh-CN" altLang="en-US" dirty="0">
                  <a:solidFill>
                    <a:srgbClr val="0000FF"/>
                  </a:solidFill>
                </a:rPr>
                <a:t>一条记录一行</a:t>
              </a:r>
            </a:p>
          </p:txBody>
        </p:sp>
      </p:grpSp>
      <p:grpSp>
        <p:nvGrpSpPr>
          <p:cNvPr id="8" name="组合 7"/>
          <p:cNvGrpSpPr/>
          <p:nvPr/>
        </p:nvGrpSpPr>
        <p:grpSpPr>
          <a:xfrm>
            <a:off x="4644007" y="404664"/>
            <a:ext cx="1338828" cy="2427419"/>
            <a:chOff x="3982715" y="3005336"/>
            <a:chExt cx="1584647" cy="3494643"/>
          </a:xfrm>
        </p:grpSpPr>
        <p:sp>
          <p:nvSpPr>
            <p:cNvPr id="9" name="矩形 8"/>
            <p:cNvSpPr/>
            <p:nvPr/>
          </p:nvSpPr>
          <p:spPr>
            <a:xfrm>
              <a:off x="4067944" y="3005336"/>
              <a:ext cx="1368152" cy="349464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982715" y="5923314"/>
              <a:ext cx="1584647" cy="531710"/>
            </a:xfrm>
            <a:prstGeom prst="rect">
              <a:avLst/>
            </a:prstGeom>
            <a:noFill/>
          </p:spPr>
          <p:txBody>
            <a:bodyPr wrap="none" rtlCol="0">
              <a:spAutoFit/>
            </a:bodyPr>
            <a:lstStyle/>
            <a:p>
              <a:r>
                <a:rPr lang="zh-CN" altLang="en-US" dirty="0">
                  <a:solidFill>
                    <a:srgbClr val="0000FF"/>
                  </a:solidFill>
                </a:rPr>
                <a:t>同一个字段</a:t>
              </a:r>
            </a:p>
          </p:txBody>
        </p:sp>
      </p:grpSp>
      <p:pic>
        <p:nvPicPr>
          <p:cNvPr id="11" name="图片 10"/>
          <p:cNvPicPr>
            <a:picLocks noChangeAspect="1"/>
          </p:cNvPicPr>
          <p:nvPr/>
        </p:nvPicPr>
        <p:blipFill>
          <a:blip r:embed="rId2"/>
          <a:stretch>
            <a:fillRect/>
          </a:stretch>
        </p:blipFill>
        <p:spPr>
          <a:xfrm>
            <a:off x="282421" y="2995211"/>
            <a:ext cx="8016131" cy="3459275"/>
          </a:xfrm>
          <a:prstGeom prst="rect">
            <a:avLst/>
          </a:prstGeom>
        </p:spPr>
      </p:pic>
      <p:cxnSp>
        <p:nvCxnSpPr>
          <p:cNvPr id="13" name="直接箭头连接符 12"/>
          <p:cNvCxnSpPr/>
          <p:nvPr/>
        </p:nvCxnSpPr>
        <p:spPr>
          <a:xfrm flipH="1" flipV="1">
            <a:off x="683568" y="2348881"/>
            <a:ext cx="107504" cy="165618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115616" y="2276872"/>
            <a:ext cx="3024336" cy="280831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367136" y="2276872"/>
            <a:ext cx="3636912" cy="324036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内容占位符 3"/>
          <p:cNvGraphicFramePr>
            <a:graphicFrameLocks/>
          </p:cNvGraphicFramePr>
          <p:nvPr>
            <p:extLst>
              <p:ext uri="{D42A27DB-BD31-4B8C-83A1-F6EECF244321}">
                <p14:modId xmlns:p14="http://schemas.microsoft.com/office/powerpoint/2010/main" val="2148759078"/>
              </p:ext>
            </p:extLst>
          </p:nvPr>
        </p:nvGraphicFramePr>
        <p:xfrm>
          <a:off x="93277" y="116632"/>
          <a:ext cx="8223139" cy="2282706"/>
        </p:xfrm>
        <a:graphic>
          <a:graphicData uri="http://schemas.openxmlformats.org/drawingml/2006/table">
            <a:tbl>
              <a:tblPr firstRow="1" bandRow="1">
                <a:tableStyleId>{8799B23B-EC83-4686-B30A-512413B5E67A}</a:tableStyleId>
              </a:tblPr>
              <a:tblGrid>
                <a:gridCol w="1535599">
                  <a:extLst>
                    <a:ext uri="{9D8B030D-6E8A-4147-A177-3AD203B41FA5}">
                      <a16:colId xmlns:a16="http://schemas.microsoft.com/office/drawing/2014/main" val="20000"/>
                    </a:ext>
                  </a:extLst>
                </a:gridCol>
                <a:gridCol w="3084982">
                  <a:extLst>
                    <a:ext uri="{9D8B030D-6E8A-4147-A177-3AD203B41FA5}">
                      <a16:colId xmlns:a16="http://schemas.microsoft.com/office/drawing/2014/main" val="20001"/>
                    </a:ext>
                  </a:extLst>
                </a:gridCol>
                <a:gridCol w="1186598">
                  <a:extLst>
                    <a:ext uri="{9D8B030D-6E8A-4147-A177-3AD203B41FA5}">
                      <a16:colId xmlns:a16="http://schemas.microsoft.com/office/drawing/2014/main" val="20002"/>
                    </a:ext>
                  </a:extLst>
                </a:gridCol>
                <a:gridCol w="2415960">
                  <a:extLst>
                    <a:ext uri="{9D8B030D-6E8A-4147-A177-3AD203B41FA5}">
                      <a16:colId xmlns:a16="http://schemas.microsoft.com/office/drawing/2014/main" val="20003"/>
                    </a:ext>
                  </a:extLst>
                </a:gridCol>
              </a:tblGrid>
              <a:tr h="336573">
                <a:tc gridSpan="4">
                  <a:txBody>
                    <a:bodyPr/>
                    <a:lstStyle/>
                    <a:p>
                      <a:pPr algn="ctr"/>
                      <a:r>
                        <a:rPr lang="zh-CN" altLang="en-US" b="0" dirty="0"/>
                        <a:t>图</a:t>
                      </a:r>
                      <a:r>
                        <a:rPr lang="en-US" altLang="zh-CN" b="0" dirty="0"/>
                        <a:t>4.4</a:t>
                      </a:r>
                      <a:r>
                        <a:rPr lang="en-US" altLang="zh-CN" b="0" baseline="0" dirty="0"/>
                        <a:t> </a:t>
                      </a:r>
                      <a:r>
                        <a:rPr lang="zh-CN" altLang="en-US" b="0" baseline="0" dirty="0"/>
                        <a:t>简单数据项识别例子</a:t>
                      </a:r>
                      <a:endParaRPr lang="zh-CN" altLang="en-US" b="0" dirty="0"/>
                    </a:p>
                  </a:txBody>
                  <a:tcPr/>
                </a:tc>
                <a:tc hMerge="1">
                  <a:txBody>
                    <a:bodyPr/>
                    <a:lstStyle/>
                    <a:p>
                      <a:endParaRPr lang="zh-CN" altLang="en-US" b="0" dirty="0"/>
                    </a:p>
                  </a:txBody>
                  <a:tcPr/>
                </a:tc>
                <a:tc hMerge="1">
                  <a:txBody>
                    <a:bodyPr/>
                    <a:lstStyle/>
                    <a:p>
                      <a:endParaRPr lang="zh-CN" altLang="en-US" b="0" dirty="0"/>
                    </a:p>
                  </a:txBody>
                  <a:tcPr/>
                </a:tc>
                <a:tc hMerge="1">
                  <a:txBody>
                    <a:bodyPr/>
                    <a:lstStyle/>
                    <a:p>
                      <a:endParaRPr lang="zh-CN" altLang="en-US" b="0" dirty="0"/>
                    </a:p>
                  </a:txBody>
                  <a:tcPr/>
                </a:tc>
                <a:extLst>
                  <a:ext uri="{0D108BD9-81ED-4DB2-BD59-A6C34878D82A}">
                    <a16:rowId xmlns:a16="http://schemas.microsoft.com/office/drawing/2014/main" val="10000"/>
                  </a:ext>
                </a:extLst>
              </a:tr>
              <a:tr h="336573">
                <a:tc>
                  <a:txBody>
                    <a:bodyPr/>
                    <a:lstStyle/>
                    <a:p>
                      <a:r>
                        <a:rPr lang="en-US" altLang="zh-CN" sz="1800" b="0" u="none" strike="noStrike" kern="1200" baseline="0" dirty="0" err="1"/>
                        <a:t>Cardlqans</a:t>
                      </a:r>
                      <a:endParaRPr lang="zh-CN" altLang="en-US" b="0" dirty="0"/>
                    </a:p>
                  </a:txBody>
                  <a:tcPr/>
                </a:tc>
                <a:tc>
                  <a:txBody>
                    <a:bodyPr/>
                    <a:lstStyle/>
                    <a:p>
                      <a:r>
                        <a:rPr lang="en-US" altLang="zh-CN" sz="1800" b="0" u="none" strike="noStrike" kern="1200" baseline="0" dirty="0" err="1"/>
                        <a:t>lonq</a:t>
                      </a:r>
                      <a:r>
                        <a:rPr lang="en-US" altLang="zh-CN" sz="1800" b="0" u="none" strike="noStrike" kern="1200" baseline="0" dirty="0"/>
                        <a:t> Gone Before </a:t>
                      </a:r>
                      <a:r>
                        <a:rPr lang="en-US" altLang="zh-CN" sz="1800" b="0" u="none" strike="noStrike" kern="1200" baseline="0" dirty="0" err="1"/>
                        <a:t>DayIiqht</a:t>
                      </a:r>
                      <a:r>
                        <a:rPr lang="en-US" altLang="zh-CN" sz="1800" b="0" u="none" strike="noStrike" kern="1200" baseline="0" dirty="0"/>
                        <a:t> (CD)</a:t>
                      </a:r>
                      <a:endParaRPr lang="zh-CN" altLang="en-US" b="0" dirty="0"/>
                    </a:p>
                  </a:txBody>
                  <a:tcPr/>
                </a:tc>
                <a:tc>
                  <a:txBody>
                    <a:bodyPr/>
                    <a:lstStyle/>
                    <a:p>
                      <a:r>
                        <a:rPr lang="en-US" altLang="zh-CN" b="0" dirty="0"/>
                        <a:t>4/22/2003</a:t>
                      </a:r>
                      <a:endParaRPr lang="zh-CN" altLang="en-US" b="0" dirty="0"/>
                    </a:p>
                  </a:txBody>
                  <a:tcPr/>
                </a:tc>
                <a:tc>
                  <a:txBody>
                    <a:bodyPr/>
                    <a:lstStyle/>
                    <a:p>
                      <a:r>
                        <a:rPr lang="en-US" altLang="zh-CN" sz="1800" b="0" u="none" strike="noStrike" kern="1200" baseline="0" dirty="0"/>
                        <a:t>Cdn$14.99(US$11.10}</a:t>
                      </a:r>
                      <a:endParaRPr lang="zh-CN" altLang="en-US" b="0" dirty="0"/>
                    </a:p>
                  </a:txBody>
                  <a:tcPr/>
                </a:tc>
                <a:extLst>
                  <a:ext uri="{0D108BD9-81ED-4DB2-BD59-A6C34878D82A}">
                    <a16:rowId xmlns:a16="http://schemas.microsoft.com/office/drawing/2014/main" val="10001"/>
                  </a:ext>
                </a:extLst>
              </a:tr>
              <a:tr h="336573">
                <a:tc>
                  <a:txBody>
                    <a:bodyPr/>
                    <a:lstStyle/>
                    <a:p>
                      <a:r>
                        <a:rPr lang="en-US" altLang="zh-CN" dirty="0"/>
                        <a:t>Carey,</a:t>
                      </a:r>
                      <a:r>
                        <a:rPr lang="en-US" altLang="zh-CN" baseline="0" dirty="0"/>
                        <a:t> Mariah</a:t>
                      </a:r>
                      <a:endParaRPr lang="zh-CN" altLang="en-US" dirty="0"/>
                    </a:p>
                  </a:txBody>
                  <a:tcPr/>
                </a:tc>
                <a:tc>
                  <a:txBody>
                    <a:bodyPr/>
                    <a:lstStyle/>
                    <a:p>
                      <a:r>
                        <a:rPr lang="en-US" altLang="zh-CN" dirty="0"/>
                        <a:t>Daydream (CD)</a:t>
                      </a:r>
                      <a:endParaRPr lang="zh-CN" altLang="en-US" dirty="0"/>
                    </a:p>
                  </a:txBody>
                  <a:tcPr/>
                </a:tc>
                <a:tc>
                  <a:txBody>
                    <a:bodyPr/>
                    <a:lstStyle/>
                    <a:p>
                      <a:r>
                        <a:rPr lang="en-US" altLang="zh-CN" dirty="0"/>
                        <a:t>10/2/1995</a:t>
                      </a:r>
                      <a:endParaRPr lang="zh-CN" altLang="en-US" dirty="0"/>
                    </a:p>
                  </a:txBody>
                  <a:tcPr/>
                </a:tc>
                <a:tc>
                  <a:txBody>
                    <a:bodyPr/>
                    <a:lstStyle/>
                    <a:p>
                      <a:r>
                        <a:rPr lang="en-US" altLang="zh-CN" sz="1800" u="none" strike="noStrike" kern="1200" baseline="0" dirty="0"/>
                        <a:t>Cdn$18.99(US$11.60}</a:t>
                      </a:r>
                      <a:endParaRPr lang="zh-CN" altLang="en-US" dirty="0"/>
                    </a:p>
                  </a:txBody>
                  <a:tcPr/>
                </a:tc>
                <a:extLst>
                  <a:ext uri="{0D108BD9-81ED-4DB2-BD59-A6C34878D82A}">
                    <a16:rowId xmlns:a16="http://schemas.microsoft.com/office/drawing/2014/main" val="10002"/>
                  </a:ext>
                </a:extLst>
              </a:tr>
              <a:tr h="336573">
                <a:tc>
                  <a:txBody>
                    <a:bodyPr/>
                    <a:lstStyle/>
                    <a:p>
                      <a:r>
                        <a:rPr lang="en-US" altLang="zh-CN" dirty="0"/>
                        <a:t>Carey,</a:t>
                      </a:r>
                      <a:r>
                        <a:rPr lang="en-US" altLang="zh-CN" baseline="0" dirty="0"/>
                        <a:t> Mariah</a:t>
                      </a:r>
                      <a:endParaRPr lang="zh-CN" altLang="en-US" dirty="0"/>
                    </a:p>
                  </a:txBody>
                  <a:tcPr/>
                </a:tc>
                <a:tc>
                  <a:txBody>
                    <a:bodyPr/>
                    <a:lstStyle/>
                    <a:p>
                      <a:r>
                        <a:rPr lang="en-US" altLang="zh-CN" dirty="0"/>
                        <a:t>One Sweet Day (LCD)</a:t>
                      </a:r>
                      <a:endParaRPr lang="zh-CN" altLang="en-US" dirty="0"/>
                    </a:p>
                  </a:txBody>
                  <a:tcPr/>
                </a:tc>
                <a:tc>
                  <a:txBody>
                    <a:bodyPr/>
                    <a:lstStyle/>
                    <a:p>
                      <a:r>
                        <a:rPr lang="en-US" altLang="zh-CN" dirty="0"/>
                        <a:t>1/13/2004</a:t>
                      </a:r>
                      <a:endParaRPr lang="zh-CN" altLang="en-US" dirty="0"/>
                    </a:p>
                  </a:txBody>
                  <a:tcPr/>
                </a:tc>
                <a:tc>
                  <a:txBody>
                    <a:bodyPr/>
                    <a:lstStyle/>
                    <a:p>
                      <a:r>
                        <a:rPr lang="en-US" altLang="zh-CN" sz="1800" u="none" strike="noStrike" kern="1200" baseline="0" dirty="0"/>
                        <a:t>Cdn$4.99(US$12.0}</a:t>
                      </a:r>
                      <a:endParaRPr lang="zh-CN" altLang="en-US" dirty="0"/>
                    </a:p>
                  </a:txBody>
                  <a:tcPr/>
                </a:tc>
                <a:extLst>
                  <a:ext uri="{0D108BD9-81ED-4DB2-BD59-A6C34878D82A}">
                    <a16:rowId xmlns:a16="http://schemas.microsoft.com/office/drawing/2014/main" val="10003"/>
                  </a:ext>
                </a:extLst>
              </a:tr>
              <a:tr h="336573">
                <a:tc>
                  <a:txBody>
                    <a:bodyPr/>
                    <a:lstStyle/>
                    <a:p>
                      <a:r>
                        <a:rPr lang="en-US" altLang="zh-CN" dirty="0"/>
                        <a:t>Coal Chamber</a:t>
                      </a:r>
                      <a:endParaRPr lang="zh-CN" altLang="en-US" dirty="0"/>
                    </a:p>
                  </a:txBody>
                  <a:tcPr/>
                </a:tc>
                <a:tc>
                  <a:txBody>
                    <a:bodyPr/>
                    <a:lstStyle/>
                    <a:p>
                      <a:r>
                        <a:rPr lang="en-US" altLang="zh-CN" dirty="0"/>
                        <a:t>Dark Days (CD)</a:t>
                      </a:r>
                      <a:endParaRPr lang="zh-CN" altLang="en-US" dirty="0"/>
                    </a:p>
                  </a:txBody>
                  <a:tcPr/>
                </a:tc>
                <a:tc>
                  <a:txBody>
                    <a:bodyPr/>
                    <a:lstStyle/>
                    <a:p>
                      <a:r>
                        <a:rPr lang="en-US" altLang="zh-CN" dirty="0"/>
                        <a:t>5/14/2003</a:t>
                      </a:r>
                      <a:endParaRPr lang="zh-CN" altLang="en-US" dirty="0"/>
                    </a:p>
                  </a:txBody>
                  <a:tcPr/>
                </a:tc>
                <a:tc>
                  <a:txBody>
                    <a:bodyPr/>
                    <a:lstStyle/>
                    <a:p>
                      <a:r>
                        <a:rPr lang="en-US" altLang="zh-CN" sz="1800" u="none" strike="noStrike" kern="1200" baseline="0" dirty="0"/>
                        <a:t>Cdn$11.99(US$10.0}</a:t>
                      </a:r>
                      <a:endParaRPr lang="zh-CN" altLang="en-US" dirty="0"/>
                    </a:p>
                  </a:txBody>
                  <a:tcPr/>
                </a:tc>
                <a:extLst>
                  <a:ext uri="{0D108BD9-81ED-4DB2-BD59-A6C34878D82A}">
                    <a16:rowId xmlns:a16="http://schemas.microsoft.com/office/drawing/2014/main" val="10004"/>
                  </a:ext>
                </a:extLst>
              </a:tr>
              <a:tr h="4539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Carey,</a:t>
                      </a:r>
                      <a:r>
                        <a:rPr lang="en-US" altLang="zh-CN" baseline="0" dirty="0"/>
                        <a:t> Mariah</a:t>
                      </a:r>
                      <a:endParaRPr lang="zh-CN" altLang="en-US" dirty="0"/>
                    </a:p>
                  </a:txBody>
                  <a:tcPr/>
                </a:tc>
                <a:tc>
                  <a:txBody>
                    <a:bodyPr/>
                    <a:lstStyle/>
                    <a:p>
                      <a:r>
                        <a:rPr lang="en-US" altLang="zh-CN" dirty="0"/>
                        <a:t>Gardenias For Lady</a:t>
                      </a:r>
                      <a:r>
                        <a:rPr lang="en-US" altLang="zh-CN" baseline="0" dirty="0"/>
                        <a:t> Day (CD)</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6/14/2003</a:t>
                      </a:r>
                      <a:endParaRPr lang="zh-CN" altLang="en-US" dirty="0"/>
                    </a:p>
                  </a:txBody>
                  <a:tcPr/>
                </a:tc>
                <a:tc>
                  <a:txBody>
                    <a:bodyPr/>
                    <a:lstStyle/>
                    <a:p>
                      <a:r>
                        <a:rPr lang="en-US" altLang="zh-CN" sz="1800" u="none" strike="noStrike" kern="1200" baseline="0" dirty="0"/>
                        <a:t>Cdn$7.99(US$1.20}</a:t>
                      </a:r>
                      <a:endParaRPr lang="zh-CN" altLang="en-US" dirty="0"/>
                    </a:p>
                  </a:txBody>
                  <a:tcPr/>
                </a:tc>
                <a:extLst>
                  <a:ext uri="{0D108BD9-81ED-4DB2-BD59-A6C34878D82A}">
                    <a16:rowId xmlns:a16="http://schemas.microsoft.com/office/drawing/2014/main" val="10005"/>
                  </a:ext>
                </a:extLst>
              </a:tr>
            </a:tbl>
          </a:graphicData>
        </a:graphic>
      </p:graphicFrame>
      <p:cxnSp>
        <p:nvCxnSpPr>
          <p:cNvPr id="18" name="直接箭头连接符 17"/>
          <p:cNvCxnSpPr/>
          <p:nvPr/>
        </p:nvCxnSpPr>
        <p:spPr>
          <a:xfrm flipV="1">
            <a:off x="892478" y="2276872"/>
            <a:ext cx="1790758" cy="23880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099040" y="2276872"/>
            <a:ext cx="5849224" cy="388843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567638" y="4489086"/>
            <a:ext cx="868458" cy="85079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48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arn(inVertical)">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1520" y="1600200"/>
            <a:ext cx="5256584" cy="4525963"/>
          </a:xfrm>
        </p:spPr>
        <p:txBody>
          <a:bodyPr>
            <a:normAutofit fontScale="92500"/>
          </a:bodyPr>
          <a:lstStyle/>
          <a:p>
            <a:r>
              <a:rPr lang="zh-CN" altLang="en-US" dirty="0"/>
              <a:t>一个语义块内部包含的数据项分为</a:t>
            </a:r>
            <a:r>
              <a:rPr lang="en-US" altLang="zh-CN" dirty="0"/>
              <a:t>2</a:t>
            </a:r>
            <a:r>
              <a:rPr lang="zh-CN" altLang="en-US" dirty="0"/>
              <a:t>大类：</a:t>
            </a:r>
            <a:endParaRPr lang="en-US" altLang="zh-CN" dirty="0"/>
          </a:p>
          <a:p>
            <a:pPr lvl="1"/>
            <a:r>
              <a:rPr lang="zh-CN" altLang="en-US" b="1" dirty="0">
                <a:solidFill>
                  <a:srgbClr val="0000FF"/>
                </a:solidFill>
              </a:rPr>
              <a:t>模板项</a:t>
            </a:r>
            <a:r>
              <a:rPr lang="en-US" altLang="zh-CN" dirty="0"/>
              <a:t>:</a:t>
            </a:r>
            <a:r>
              <a:rPr lang="zh-CN" altLang="en-US" dirty="0"/>
              <a:t>包括说明性的字符串，某些在</a:t>
            </a:r>
            <a:r>
              <a:rPr lang="zh-CN" altLang="en-US" dirty="0">
                <a:solidFill>
                  <a:srgbClr val="0000FF"/>
                </a:solidFill>
              </a:rPr>
              <a:t>所有语义块表现为相同的值</a:t>
            </a:r>
            <a:r>
              <a:rPr lang="zh-CN" altLang="en-US" dirty="0"/>
              <a:t>的数据项等。</a:t>
            </a:r>
            <a:endParaRPr lang="en-US" altLang="zh-CN" dirty="0"/>
          </a:p>
          <a:p>
            <a:pPr lvl="2"/>
            <a:r>
              <a:rPr lang="zh-CN" altLang="en-US" dirty="0"/>
              <a:t>固定不变</a:t>
            </a:r>
          </a:p>
          <a:p>
            <a:pPr lvl="1"/>
            <a:r>
              <a:rPr lang="zh-CN" altLang="en-US" b="1" dirty="0">
                <a:solidFill>
                  <a:srgbClr val="0000FF"/>
                </a:solidFill>
              </a:rPr>
              <a:t>数据值</a:t>
            </a:r>
            <a:r>
              <a:rPr lang="en-US" altLang="zh-CN" dirty="0"/>
              <a:t>:</a:t>
            </a:r>
            <a:r>
              <a:rPr lang="zh-CN" altLang="en-US" dirty="0"/>
              <a:t>即从后台数据库查询得到并且插入到页面中的</a:t>
            </a:r>
            <a:r>
              <a:rPr lang="zh-CN" altLang="en-US" dirty="0">
                <a:solidFill>
                  <a:srgbClr val="0000FF"/>
                </a:solidFill>
              </a:rPr>
              <a:t>数据</a:t>
            </a:r>
            <a:r>
              <a:rPr lang="zh-CN" altLang="en-US" dirty="0"/>
              <a:t>。</a:t>
            </a:r>
            <a:endParaRPr lang="en-US" altLang="zh-CN" dirty="0"/>
          </a:p>
          <a:p>
            <a:pPr lvl="2"/>
            <a:r>
              <a:rPr lang="zh-CN" altLang="en-US" dirty="0"/>
              <a:t>随记录而不同，就是记录的值</a:t>
            </a:r>
          </a:p>
        </p:txBody>
      </p:sp>
      <p:sp>
        <p:nvSpPr>
          <p:cNvPr id="3" name="标题 2"/>
          <p:cNvSpPr>
            <a:spLocks noGrp="1"/>
          </p:cNvSpPr>
          <p:nvPr>
            <p:ph type="title"/>
          </p:nvPr>
        </p:nvSpPr>
        <p:spPr/>
        <p:txBody>
          <a:bodyPr/>
          <a:lstStyle/>
          <a:p>
            <a:r>
              <a:rPr lang="en-US" altLang="zh-CN" dirty="0"/>
              <a:t>2</a:t>
            </a:r>
            <a:r>
              <a:rPr lang="zh-CN" altLang="en-US" dirty="0"/>
              <a:t>类数据项</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916831"/>
            <a:ext cx="3456384" cy="3418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6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lang="zh-CN" altLang="en-US" dirty="0"/>
              <a:t>通过下列特征从语义块中发现模板项：</a:t>
            </a:r>
            <a:endParaRPr lang="en-US" altLang="zh-CN" dirty="0"/>
          </a:p>
          <a:p>
            <a:pPr lvl="1"/>
            <a:r>
              <a:rPr lang="zh-CN" altLang="en-US" dirty="0">
                <a:solidFill>
                  <a:srgbClr val="0000FF"/>
                </a:solidFill>
              </a:rPr>
              <a:t>相同角色</a:t>
            </a:r>
            <a:r>
              <a:rPr lang="en-US" altLang="zh-CN" dirty="0"/>
              <a:t>(</a:t>
            </a:r>
            <a:r>
              <a:rPr lang="zh-CN" altLang="en-US" dirty="0">
                <a:solidFill>
                  <a:srgbClr val="0000FF"/>
                </a:solidFill>
              </a:rPr>
              <a:t>就是数据记录的字段，比如作者字段</a:t>
            </a:r>
            <a:r>
              <a:rPr lang="en-US" altLang="zh-CN" dirty="0"/>
              <a:t>)</a:t>
            </a:r>
            <a:r>
              <a:rPr lang="zh-CN" altLang="en-US" dirty="0"/>
              <a:t>的模板项在所有的语义块</a:t>
            </a:r>
            <a:r>
              <a:rPr lang="en-US" altLang="zh-CN" dirty="0"/>
              <a:t>(</a:t>
            </a:r>
            <a:r>
              <a:rPr lang="zh-CN" altLang="en-US" dirty="0"/>
              <a:t>就是数据记录</a:t>
            </a:r>
            <a:r>
              <a:rPr lang="en-US" altLang="zh-CN" dirty="0"/>
              <a:t>)</a:t>
            </a:r>
            <a:r>
              <a:rPr lang="zh-CN" altLang="en-US" dirty="0"/>
              <a:t>中</a:t>
            </a:r>
            <a:r>
              <a:rPr lang="en-US" altLang="zh-CN" dirty="0"/>
              <a:t>(</a:t>
            </a:r>
            <a:r>
              <a:rPr lang="zh-CN" altLang="en-US" dirty="0"/>
              <a:t>如果出现的话</a:t>
            </a:r>
            <a:r>
              <a:rPr lang="en-US" altLang="zh-CN" dirty="0"/>
              <a:t>)</a:t>
            </a:r>
            <a:r>
              <a:rPr lang="zh-CN" altLang="en-US" dirty="0"/>
              <a:t>具有</a:t>
            </a:r>
            <a:r>
              <a:rPr lang="zh-CN" altLang="en-US" dirty="0">
                <a:solidFill>
                  <a:srgbClr val="0000FF"/>
                </a:solidFill>
              </a:rPr>
              <a:t>相同值</a:t>
            </a:r>
            <a:r>
              <a:rPr lang="en-US" altLang="zh-CN" dirty="0"/>
              <a:t>;</a:t>
            </a:r>
          </a:p>
          <a:p>
            <a:pPr lvl="1"/>
            <a:r>
              <a:rPr lang="zh-CN" altLang="en-US" dirty="0">
                <a:solidFill>
                  <a:srgbClr val="0000FF"/>
                </a:solidFill>
              </a:rPr>
              <a:t>相同角色</a:t>
            </a:r>
            <a:r>
              <a:rPr lang="en-US" altLang="zh-CN" dirty="0"/>
              <a:t>(</a:t>
            </a:r>
            <a:r>
              <a:rPr lang="zh-CN" altLang="en-US" dirty="0">
                <a:solidFill>
                  <a:srgbClr val="0000FF"/>
                </a:solidFill>
              </a:rPr>
              <a:t>记录字段</a:t>
            </a:r>
            <a:r>
              <a:rPr lang="en-US" altLang="zh-CN" dirty="0"/>
              <a:t>)</a:t>
            </a:r>
            <a:r>
              <a:rPr lang="zh-CN" altLang="en-US" dirty="0"/>
              <a:t>的模板项在语义块中通常具有</a:t>
            </a:r>
            <a:r>
              <a:rPr lang="zh-CN" altLang="en-US" dirty="0">
                <a:solidFill>
                  <a:srgbClr val="0000FF"/>
                </a:solidFill>
              </a:rPr>
              <a:t>相同路径</a:t>
            </a:r>
            <a:r>
              <a:rPr lang="en-US" altLang="zh-CN" dirty="0"/>
              <a:t>;</a:t>
            </a:r>
          </a:p>
          <a:p>
            <a:pPr lvl="1"/>
            <a:r>
              <a:rPr lang="zh-CN" altLang="en-US" dirty="0"/>
              <a:t>一个页面中的模板项通常具有某些共同的语法特征，也就是说可能有</a:t>
            </a:r>
            <a:r>
              <a:rPr lang="zh-CN" altLang="en-US" dirty="0">
                <a:solidFill>
                  <a:srgbClr val="0000FF"/>
                </a:solidFill>
              </a:rPr>
              <a:t>多个模板项具有类似的模式</a:t>
            </a:r>
            <a:r>
              <a:rPr lang="en-US" altLang="zh-CN" dirty="0"/>
              <a:t>(</a:t>
            </a:r>
            <a:r>
              <a:rPr lang="zh-CN" altLang="en-US" dirty="0"/>
              <a:t>用正则表达式表示</a:t>
            </a:r>
            <a:r>
              <a:rPr lang="en-US" altLang="zh-CN" dirty="0"/>
              <a:t>) </a:t>
            </a:r>
            <a:r>
              <a:rPr lang="zh-CN" altLang="en-US" dirty="0"/>
              <a:t>。</a:t>
            </a:r>
          </a:p>
          <a:p>
            <a:r>
              <a:rPr lang="zh-CN" altLang="en-US" dirty="0"/>
              <a:t>发现模板项的方法则是从所有的语义块中搜索符合上述特征的数据项。</a:t>
            </a:r>
          </a:p>
        </p:txBody>
      </p:sp>
      <p:sp>
        <p:nvSpPr>
          <p:cNvPr id="3" name="标题 2"/>
          <p:cNvSpPr>
            <a:spLocks noGrp="1"/>
          </p:cNvSpPr>
          <p:nvPr>
            <p:ph type="title"/>
          </p:nvPr>
        </p:nvSpPr>
        <p:spPr/>
        <p:txBody>
          <a:bodyPr/>
          <a:lstStyle/>
          <a:p>
            <a:r>
              <a:rPr lang="zh-CN" altLang="en-US" dirty="0"/>
              <a:t>模板项发现</a:t>
            </a:r>
          </a:p>
        </p:txBody>
      </p:sp>
    </p:spTree>
    <p:extLst>
      <p:ext uri="{BB962C8B-B14F-4D97-AF65-F5344CB8AC3E}">
        <p14:creationId xmlns:p14="http://schemas.microsoft.com/office/powerpoint/2010/main" val="1279608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sz="2800" dirty="0"/>
              <a:t>由于模板项在多个语义块之间重复出现并且具有相同的值，因此，如果已经找到一组</a:t>
            </a:r>
            <a:r>
              <a:rPr lang="zh-CN" altLang="en-US" sz="2800" dirty="0">
                <a:solidFill>
                  <a:srgbClr val="0000FF"/>
                </a:solidFill>
              </a:rPr>
              <a:t>模板项</a:t>
            </a:r>
            <a:r>
              <a:rPr lang="zh-CN" altLang="en-US" sz="2800" dirty="0"/>
              <a:t>，则可以将它们作为</a:t>
            </a:r>
            <a:r>
              <a:rPr lang="zh-CN" altLang="en-US" sz="2800" dirty="0">
                <a:solidFill>
                  <a:srgbClr val="0000FF"/>
                </a:solidFill>
              </a:rPr>
              <a:t>分隔符</a:t>
            </a:r>
            <a:r>
              <a:rPr lang="zh-CN" altLang="en-US" sz="2800" dirty="0"/>
              <a:t>将一个语义块划分为更细的粒度。</a:t>
            </a:r>
            <a:endParaRPr lang="en-US" altLang="zh-CN" sz="2800" dirty="0"/>
          </a:p>
          <a:p>
            <a:r>
              <a:rPr lang="zh-CN" altLang="en-US" sz="2800" dirty="0"/>
              <a:t>而且，给定两个模板项</a:t>
            </a:r>
            <a:r>
              <a:rPr lang="en-US" altLang="zh-CN" sz="2800" i="1" dirty="0"/>
              <a:t>t</a:t>
            </a:r>
            <a:r>
              <a:rPr lang="en-US" altLang="zh-CN" sz="2800" baseline="-25000" dirty="0"/>
              <a:t>1</a:t>
            </a:r>
            <a:r>
              <a:rPr lang="zh-CN" altLang="en-US" sz="2800" dirty="0"/>
              <a:t>和</a:t>
            </a:r>
            <a:r>
              <a:rPr lang="en-US" altLang="zh-CN" sz="2800" i="1" dirty="0"/>
              <a:t>t</a:t>
            </a:r>
            <a:r>
              <a:rPr lang="en-US" altLang="zh-CN" sz="2800" baseline="-25000" dirty="0"/>
              <a:t>2</a:t>
            </a:r>
            <a:r>
              <a:rPr lang="zh-CN" altLang="en-US" sz="2800" dirty="0"/>
              <a:t>，则在所有的语义块中，</a:t>
            </a:r>
            <a:r>
              <a:rPr lang="en-US" altLang="zh-CN" sz="2800" i="1" dirty="0"/>
              <a:t>t</a:t>
            </a:r>
            <a:r>
              <a:rPr lang="en-US" altLang="zh-CN" sz="2800" baseline="-25000" dirty="0"/>
              <a:t>1</a:t>
            </a:r>
            <a:r>
              <a:rPr lang="zh-CN" altLang="en-US" sz="2800" dirty="0"/>
              <a:t>和</a:t>
            </a:r>
            <a:r>
              <a:rPr lang="en-US" altLang="zh-CN" sz="2800" i="1" dirty="0"/>
              <a:t>t</a:t>
            </a:r>
            <a:r>
              <a:rPr lang="en-US" altLang="zh-CN" sz="2800" baseline="-25000" dirty="0"/>
              <a:t>2</a:t>
            </a:r>
            <a:r>
              <a:rPr lang="zh-CN" altLang="en-US" sz="2800" dirty="0"/>
              <a:t>之间包含的数据项都表达了相似的信息。</a:t>
            </a:r>
            <a:endParaRPr lang="en-US" altLang="zh-CN" sz="2800" dirty="0"/>
          </a:p>
          <a:p>
            <a:r>
              <a:rPr lang="zh-CN" altLang="en-US" sz="2800" dirty="0"/>
              <a:t>在实际划分语义块之前，首先构造一个</a:t>
            </a:r>
            <a:r>
              <a:rPr lang="zh-CN" altLang="en-US" sz="2800" dirty="0">
                <a:solidFill>
                  <a:srgbClr val="0000FF"/>
                </a:solidFill>
              </a:rPr>
              <a:t>包含所有的模板项的完全划分</a:t>
            </a:r>
            <a:r>
              <a:rPr lang="en-US" altLang="zh-CN" sz="2800" dirty="0">
                <a:solidFill>
                  <a:srgbClr val="0000FF"/>
                </a:solidFill>
              </a:rPr>
              <a:t>(full-division)</a:t>
            </a:r>
            <a:r>
              <a:rPr lang="zh-CN" altLang="en-US" sz="2800" dirty="0"/>
              <a:t>。在这个完全划分中，任意两个模板项之间的区域可能包含实际的数据值。</a:t>
            </a:r>
          </a:p>
        </p:txBody>
      </p:sp>
      <p:sp>
        <p:nvSpPr>
          <p:cNvPr id="3" name="标题 2"/>
          <p:cNvSpPr>
            <a:spLocks noGrp="1"/>
          </p:cNvSpPr>
          <p:nvPr>
            <p:ph type="title"/>
          </p:nvPr>
        </p:nvSpPr>
        <p:spPr/>
        <p:txBody>
          <a:bodyPr/>
          <a:lstStyle/>
          <a:p>
            <a:r>
              <a:rPr lang="zh-CN" altLang="en-US" dirty="0"/>
              <a:t>模板项的完全划分</a:t>
            </a:r>
          </a:p>
        </p:txBody>
      </p:sp>
      <p:pic>
        <p:nvPicPr>
          <p:cNvPr id="4" name="图片 3"/>
          <p:cNvPicPr>
            <a:picLocks noChangeAspect="1"/>
          </p:cNvPicPr>
          <p:nvPr/>
        </p:nvPicPr>
        <p:blipFill>
          <a:blip r:embed="rId2"/>
          <a:stretch>
            <a:fillRect/>
          </a:stretch>
        </p:blipFill>
        <p:spPr>
          <a:xfrm>
            <a:off x="317228" y="5771049"/>
            <a:ext cx="8826772" cy="1086951"/>
          </a:xfrm>
          <a:prstGeom prst="rect">
            <a:avLst/>
          </a:prstGeom>
        </p:spPr>
      </p:pic>
    </p:spTree>
    <p:extLst>
      <p:ext uri="{BB962C8B-B14F-4D97-AF65-F5344CB8AC3E}">
        <p14:creationId xmlns:p14="http://schemas.microsoft.com/office/powerpoint/2010/main" val="2423672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340768"/>
            <a:ext cx="8712968" cy="5040560"/>
          </a:xfrm>
        </p:spPr>
        <p:txBody>
          <a:bodyPr>
            <a:normAutofit/>
          </a:bodyPr>
          <a:lstStyle/>
          <a:p>
            <a:pPr>
              <a:lnSpc>
                <a:spcPct val="120000"/>
              </a:lnSpc>
            </a:pPr>
            <a:r>
              <a:rPr lang="zh-CN" altLang="en-US" dirty="0"/>
              <a:t>给定两个匹配单元，该步骤的目的是能够判断其中具体的数据项之间的对应关系。</a:t>
            </a:r>
            <a:endParaRPr lang="en-US" altLang="zh-CN" dirty="0"/>
          </a:p>
          <a:p>
            <a:pPr>
              <a:lnSpc>
                <a:spcPct val="120000"/>
              </a:lnSpc>
            </a:pPr>
            <a:r>
              <a:rPr lang="zh-CN" altLang="en-US" dirty="0"/>
              <a:t>通过计算数据项之间的</a:t>
            </a:r>
            <a:r>
              <a:rPr lang="zh-CN" altLang="en-US" dirty="0">
                <a:solidFill>
                  <a:srgbClr val="0000FF"/>
                </a:solidFill>
              </a:rPr>
              <a:t>相似度</a:t>
            </a:r>
            <a:r>
              <a:rPr lang="zh-CN" altLang="en-US" dirty="0"/>
              <a:t>来判断两个数据项是否是相同的字段。</a:t>
            </a:r>
            <a:endParaRPr lang="en-US" altLang="zh-CN" dirty="0"/>
          </a:p>
          <a:p>
            <a:pPr lvl="1">
              <a:lnSpc>
                <a:spcPct val="120000"/>
              </a:lnSpc>
            </a:pPr>
            <a:r>
              <a:rPr lang="zh-CN" altLang="en-US" dirty="0"/>
              <a:t>欧式距离？</a:t>
            </a:r>
            <a:endParaRPr lang="en-US" altLang="zh-CN" dirty="0"/>
          </a:p>
          <a:p>
            <a:pPr lvl="1">
              <a:lnSpc>
                <a:spcPct val="120000"/>
              </a:lnSpc>
            </a:pPr>
            <a:r>
              <a:rPr lang="zh-CN" altLang="en-US" dirty="0"/>
              <a:t>字符串编辑距离？</a:t>
            </a:r>
            <a:endParaRPr lang="en-US" altLang="zh-CN" dirty="0"/>
          </a:p>
          <a:p>
            <a:pPr lvl="1">
              <a:lnSpc>
                <a:spcPct val="120000"/>
              </a:lnSpc>
            </a:pPr>
            <a:r>
              <a:rPr lang="en-US" altLang="zh-CN" dirty="0" err="1"/>
              <a:t>Jacard</a:t>
            </a:r>
            <a:r>
              <a:rPr lang="en-US" altLang="zh-CN" dirty="0"/>
              <a:t> ?</a:t>
            </a:r>
          </a:p>
          <a:p>
            <a:pPr lvl="1">
              <a:lnSpc>
                <a:spcPct val="120000"/>
              </a:lnSpc>
            </a:pPr>
            <a:endParaRPr lang="zh-CN" altLang="en-US" dirty="0"/>
          </a:p>
        </p:txBody>
      </p:sp>
      <p:sp>
        <p:nvSpPr>
          <p:cNvPr id="3" name="标题 2"/>
          <p:cNvSpPr>
            <a:spLocks noGrp="1"/>
          </p:cNvSpPr>
          <p:nvPr>
            <p:ph type="title"/>
          </p:nvPr>
        </p:nvSpPr>
        <p:spPr>
          <a:xfrm>
            <a:off x="457200" y="274638"/>
            <a:ext cx="8229600" cy="778098"/>
          </a:xfrm>
        </p:spPr>
        <p:txBody>
          <a:bodyPr>
            <a:normAutofit/>
          </a:bodyPr>
          <a:lstStyle/>
          <a:p>
            <a:r>
              <a:rPr lang="en-US" altLang="zh-CN" dirty="0"/>
              <a:t>2.3.2  </a:t>
            </a:r>
            <a:r>
              <a:rPr lang="zh-CN" altLang="en-US" dirty="0"/>
              <a:t>数据项匹配</a:t>
            </a:r>
          </a:p>
        </p:txBody>
      </p:sp>
    </p:spTree>
    <p:extLst>
      <p:ext uri="{BB962C8B-B14F-4D97-AF65-F5344CB8AC3E}">
        <p14:creationId xmlns:p14="http://schemas.microsoft.com/office/powerpoint/2010/main" val="731716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pPr>
              <a:lnSpc>
                <a:spcPct val="120000"/>
              </a:lnSpc>
            </a:pPr>
            <a:r>
              <a:rPr lang="zh-CN" altLang="en-US" dirty="0"/>
              <a:t>除了前面介绍的</a:t>
            </a:r>
            <a:r>
              <a:rPr lang="en-US" altLang="zh-CN" dirty="0"/>
              <a:t>HTML </a:t>
            </a:r>
            <a:r>
              <a:rPr lang="zh-CN" altLang="en-US" dirty="0"/>
              <a:t>路径规则之外，给出下列独立的规则用于计算</a:t>
            </a:r>
            <a:r>
              <a:rPr lang="zh-CN" altLang="en-US" dirty="0">
                <a:solidFill>
                  <a:srgbClr val="0000FF"/>
                </a:solidFill>
              </a:rPr>
              <a:t>两个数据项之间的相似性</a:t>
            </a:r>
            <a:r>
              <a:rPr lang="en-US" altLang="zh-CN" dirty="0"/>
              <a:t>:</a:t>
            </a:r>
          </a:p>
          <a:p>
            <a:pPr>
              <a:lnSpc>
                <a:spcPct val="120000"/>
              </a:lnSpc>
            </a:pPr>
            <a:r>
              <a:rPr lang="zh-CN" altLang="en-US" b="1" dirty="0"/>
              <a:t>规则</a:t>
            </a:r>
            <a:r>
              <a:rPr lang="en-US" altLang="zh-CN" b="1" dirty="0"/>
              <a:t>7 :</a:t>
            </a:r>
            <a:r>
              <a:rPr lang="zh-CN" altLang="en-US" dirty="0"/>
              <a:t>出现路径规则</a:t>
            </a:r>
            <a:r>
              <a:rPr lang="en-US" altLang="zh-CN" dirty="0"/>
              <a:t>(OR)</a:t>
            </a:r>
            <a:endParaRPr lang="zh-CN" altLang="en-US" dirty="0"/>
          </a:p>
          <a:p>
            <a:pPr lvl="1">
              <a:lnSpc>
                <a:spcPct val="120000"/>
              </a:lnSpc>
            </a:pPr>
            <a:r>
              <a:rPr lang="zh-CN" altLang="en-US" dirty="0"/>
              <a:t>来自不同语义块的两个数据项如果具有</a:t>
            </a:r>
            <a:r>
              <a:rPr lang="zh-CN" altLang="en-US" dirty="0">
                <a:solidFill>
                  <a:srgbClr val="0000FF"/>
                </a:solidFill>
              </a:rPr>
              <a:t>相同的角色</a:t>
            </a:r>
            <a:r>
              <a:rPr lang="zh-CN" altLang="en-US" dirty="0"/>
              <a:t>，则它们具有</a:t>
            </a:r>
            <a:r>
              <a:rPr lang="zh-CN" altLang="en-US" dirty="0">
                <a:solidFill>
                  <a:srgbClr val="0000FF"/>
                </a:solidFill>
              </a:rPr>
              <a:t>相同的出现路径</a:t>
            </a:r>
            <a:r>
              <a:rPr lang="zh-CN" altLang="en-US" dirty="0"/>
              <a:t>。</a:t>
            </a:r>
          </a:p>
          <a:p>
            <a:pPr>
              <a:lnSpc>
                <a:spcPct val="110000"/>
              </a:lnSpc>
            </a:pPr>
            <a:r>
              <a:rPr lang="zh-CN" altLang="en-US" b="1" dirty="0"/>
              <a:t>规则</a:t>
            </a:r>
            <a:r>
              <a:rPr lang="en-US" altLang="zh-CN" b="1" dirty="0"/>
              <a:t>8 : </a:t>
            </a:r>
            <a:r>
              <a:rPr lang="zh-CN" altLang="en-US" dirty="0"/>
              <a:t>视觉规则</a:t>
            </a:r>
            <a:r>
              <a:rPr lang="en-US" altLang="zh-CN" dirty="0"/>
              <a:t>(VR)</a:t>
            </a:r>
            <a:endParaRPr lang="zh-CN" altLang="en-US" dirty="0"/>
          </a:p>
          <a:p>
            <a:pPr lvl="1">
              <a:lnSpc>
                <a:spcPct val="110000"/>
              </a:lnSpc>
            </a:pPr>
            <a:r>
              <a:rPr lang="zh-CN" altLang="en-US" dirty="0"/>
              <a:t>来自不同数据记录的两个数据项如果是相同角色</a:t>
            </a:r>
            <a:r>
              <a:rPr lang="en-US" altLang="zh-CN" dirty="0"/>
              <a:t>(</a:t>
            </a:r>
            <a:r>
              <a:rPr lang="zh-CN" altLang="en-US" dirty="0">
                <a:solidFill>
                  <a:srgbClr val="0000FF"/>
                </a:solidFill>
              </a:rPr>
              <a:t>是相同字段</a:t>
            </a:r>
            <a:r>
              <a:rPr lang="en-US" altLang="zh-CN" dirty="0"/>
              <a:t>)</a:t>
            </a:r>
            <a:r>
              <a:rPr lang="zh-CN" altLang="en-US" dirty="0"/>
              <a:t>，则它们有相同的视觉信息。</a:t>
            </a:r>
            <a:endParaRPr lang="en-US" altLang="zh-CN" dirty="0"/>
          </a:p>
        </p:txBody>
      </p:sp>
    </p:spTree>
    <p:extLst>
      <p:ext uri="{BB962C8B-B14F-4D97-AF65-F5344CB8AC3E}">
        <p14:creationId xmlns:p14="http://schemas.microsoft.com/office/powerpoint/2010/main" val="2390748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pPr>
              <a:lnSpc>
                <a:spcPct val="110000"/>
              </a:lnSpc>
            </a:pPr>
            <a:r>
              <a:rPr lang="zh-CN" altLang="en-US" dirty="0"/>
              <a:t>规则</a:t>
            </a:r>
            <a:r>
              <a:rPr lang="en-US" altLang="zh-CN" dirty="0"/>
              <a:t>9 :</a:t>
            </a:r>
            <a:r>
              <a:rPr lang="zh-CN" altLang="en-US" dirty="0"/>
              <a:t>上下文信息规则</a:t>
            </a:r>
            <a:r>
              <a:rPr lang="en-US" altLang="zh-CN" dirty="0"/>
              <a:t>(CR)</a:t>
            </a:r>
            <a:endParaRPr lang="zh-CN" altLang="en-US" dirty="0"/>
          </a:p>
          <a:p>
            <a:pPr lvl="1">
              <a:lnSpc>
                <a:spcPct val="110000"/>
              </a:lnSpc>
            </a:pPr>
            <a:r>
              <a:rPr lang="zh-CN" altLang="en-US" dirty="0"/>
              <a:t>来自不同数据记录的两个数据项如果是相同角色，则它们具有相同的上下文信息。</a:t>
            </a:r>
          </a:p>
          <a:p>
            <a:pPr>
              <a:lnSpc>
                <a:spcPct val="110000"/>
              </a:lnSpc>
            </a:pPr>
            <a:r>
              <a:rPr lang="zh-CN" altLang="en-US" dirty="0"/>
              <a:t>规则</a:t>
            </a:r>
            <a:r>
              <a:rPr lang="en-US" altLang="zh-CN" dirty="0"/>
              <a:t>10: </a:t>
            </a:r>
            <a:r>
              <a:rPr lang="zh-CN" altLang="en-US" dirty="0"/>
              <a:t>文本特征规则</a:t>
            </a:r>
            <a:r>
              <a:rPr lang="en-US" altLang="zh-CN" dirty="0"/>
              <a:t>(SR)</a:t>
            </a:r>
            <a:endParaRPr lang="zh-CN" altLang="en-US" dirty="0"/>
          </a:p>
          <a:p>
            <a:pPr lvl="1">
              <a:lnSpc>
                <a:spcPct val="110000"/>
              </a:lnSpc>
            </a:pPr>
            <a:r>
              <a:rPr lang="zh-CN" altLang="en-US" dirty="0"/>
              <a:t>来自不同数据记录的两个数据项如果是相同角色，则它们具有相似的文本特征。更具体地</a:t>
            </a:r>
            <a:r>
              <a:rPr lang="en-US" altLang="zh-CN" dirty="0"/>
              <a:t>:</a:t>
            </a:r>
          </a:p>
          <a:p>
            <a:pPr lvl="2">
              <a:lnSpc>
                <a:spcPct val="110000"/>
              </a:lnSpc>
            </a:pPr>
            <a:r>
              <a:rPr lang="zh-CN" altLang="en-US" dirty="0"/>
              <a:t>如果这两个数据项具有相同的值，则有很大可能两者是相同的角色</a:t>
            </a:r>
            <a:r>
              <a:rPr lang="en-US" altLang="zh-CN" dirty="0"/>
              <a:t>;</a:t>
            </a:r>
          </a:p>
          <a:p>
            <a:pPr lvl="2">
              <a:lnSpc>
                <a:spcPct val="110000"/>
              </a:lnSpc>
            </a:pPr>
            <a:r>
              <a:rPr lang="zh-CN" altLang="en-US" dirty="0"/>
              <a:t>如果两个数据项具有不同的模式，则两者可能不是相同的角色。</a:t>
            </a:r>
          </a:p>
        </p:txBody>
      </p:sp>
    </p:spTree>
    <p:extLst>
      <p:ext uri="{BB962C8B-B14F-4D97-AF65-F5344CB8AC3E}">
        <p14:creationId xmlns:p14="http://schemas.microsoft.com/office/powerpoint/2010/main" val="2354814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214546" y="1000108"/>
            <a:ext cx="3786214" cy="549560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pPr>
              <a:lnSpc>
                <a:spcPct val="120000"/>
              </a:lnSpc>
            </a:pPr>
            <a:r>
              <a:rPr lang="zh-CN" altLang="en-US" dirty="0"/>
              <a:t>根据从规则</a:t>
            </a:r>
            <a:r>
              <a:rPr lang="en-US" altLang="zh-CN" dirty="0"/>
              <a:t>6</a:t>
            </a:r>
            <a:r>
              <a:rPr lang="zh-CN" altLang="en-US" dirty="0"/>
              <a:t>到规则</a:t>
            </a:r>
            <a:r>
              <a:rPr lang="en-US" altLang="zh-CN" dirty="0"/>
              <a:t>10</a:t>
            </a:r>
            <a:r>
              <a:rPr lang="zh-CN" altLang="en-US" dirty="0"/>
              <a:t>共</a:t>
            </a:r>
            <a:r>
              <a:rPr lang="en-US" altLang="zh-CN" dirty="0"/>
              <a:t>5</a:t>
            </a:r>
            <a:r>
              <a:rPr lang="zh-CN" altLang="en-US" dirty="0"/>
              <a:t>条规则，给定来自不同数据记录的任意</a:t>
            </a:r>
            <a:r>
              <a:rPr lang="zh-CN" altLang="en-US" dirty="0">
                <a:solidFill>
                  <a:srgbClr val="0000FF"/>
                </a:solidFill>
              </a:rPr>
              <a:t>两个数据项</a:t>
            </a:r>
            <a:r>
              <a:rPr lang="en-US" altLang="zh-CN" dirty="0"/>
              <a:t>d</a:t>
            </a:r>
            <a:r>
              <a:rPr lang="en-US" altLang="zh-CN" baseline="-25000" dirty="0"/>
              <a:t>1</a:t>
            </a:r>
            <a:r>
              <a:rPr lang="zh-CN" altLang="en-US" dirty="0"/>
              <a:t>和</a:t>
            </a:r>
            <a:r>
              <a:rPr lang="en-US" altLang="zh-CN" dirty="0"/>
              <a:t>d</a:t>
            </a:r>
            <a:r>
              <a:rPr lang="en-US" altLang="zh-CN" baseline="-25000" dirty="0"/>
              <a:t>2</a:t>
            </a:r>
            <a:r>
              <a:rPr lang="zh-CN" altLang="en-US" dirty="0"/>
              <a:t>，可以通过下列公式计算两者之间的相似度：</a:t>
            </a: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lvl="1">
              <a:lnSpc>
                <a:spcPct val="120000"/>
              </a:lnSpc>
            </a:pPr>
            <a:r>
              <a:rPr lang="zh-CN" altLang="en-US" dirty="0"/>
              <a:t>其中</a:t>
            </a:r>
            <a:r>
              <a:rPr lang="en-US" altLang="zh-CN" dirty="0"/>
              <a:t>f</a:t>
            </a:r>
            <a:r>
              <a:rPr lang="en-US" altLang="zh-CN" baseline="-25000" dirty="0"/>
              <a:t>1</a:t>
            </a:r>
            <a:r>
              <a:rPr lang="en-US" altLang="zh-CN" dirty="0"/>
              <a:t>=HR(d</a:t>
            </a:r>
            <a:r>
              <a:rPr lang="en-US" altLang="zh-CN" baseline="-25000" dirty="0"/>
              <a:t>1</a:t>
            </a:r>
            <a:r>
              <a:rPr lang="en-US" altLang="zh-CN" dirty="0"/>
              <a:t>,d</a:t>
            </a:r>
            <a:r>
              <a:rPr lang="en-US" altLang="zh-CN" baseline="-25000" dirty="0"/>
              <a:t>2</a:t>
            </a:r>
            <a:r>
              <a:rPr lang="en-US" altLang="zh-CN" dirty="0"/>
              <a:t>), f</a:t>
            </a:r>
            <a:r>
              <a:rPr lang="en-US" altLang="zh-CN" baseline="-25000" dirty="0"/>
              <a:t>2</a:t>
            </a:r>
            <a:r>
              <a:rPr lang="en-US" altLang="zh-CN" dirty="0"/>
              <a:t>=OR(d</a:t>
            </a:r>
            <a:r>
              <a:rPr lang="en-US" altLang="zh-CN" baseline="-25000" dirty="0"/>
              <a:t>1</a:t>
            </a:r>
            <a:r>
              <a:rPr lang="en-US" altLang="zh-CN" dirty="0"/>
              <a:t>,d</a:t>
            </a:r>
            <a:r>
              <a:rPr lang="en-US" altLang="zh-CN" baseline="-25000" dirty="0"/>
              <a:t>2</a:t>
            </a:r>
            <a:r>
              <a:rPr lang="en-US" altLang="zh-CN" dirty="0"/>
              <a:t>), f</a:t>
            </a:r>
            <a:r>
              <a:rPr lang="en-US" altLang="zh-CN" baseline="-25000" dirty="0"/>
              <a:t>3</a:t>
            </a:r>
            <a:r>
              <a:rPr lang="en-US" altLang="zh-CN" dirty="0"/>
              <a:t>=VR(d</a:t>
            </a:r>
            <a:r>
              <a:rPr lang="en-US" altLang="zh-CN" baseline="-25000" dirty="0"/>
              <a:t>1</a:t>
            </a:r>
            <a:r>
              <a:rPr lang="en-US" altLang="zh-CN" dirty="0"/>
              <a:t>,d</a:t>
            </a:r>
            <a:r>
              <a:rPr lang="en-US" altLang="zh-CN" baseline="-25000" dirty="0"/>
              <a:t>2</a:t>
            </a:r>
            <a:r>
              <a:rPr lang="en-US" altLang="zh-CN" dirty="0"/>
              <a:t>), f</a:t>
            </a:r>
            <a:r>
              <a:rPr lang="en-US" altLang="zh-CN" baseline="-25000" dirty="0"/>
              <a:t>4</a:t>
            </a:r>
            <a:r>
              <a:rPr lang="en-US" altLang="zh-CN" dirty="0"/>
              <a:t>=CR(d</a:t>
            </a:r>
            <a:r>
              <a:rPr lang="en-US" altLang="zh-CN" baseline="-25000" dirty="0"/>
              <a:t>1</a:t>
            </a:r>
            <a:r>
              <a:rPr lang="en-US" altLang="zh-CN" dirty="0"/>
              <a:t>,d</a:t>
            </a:r>
            <a:r>
              <a:rPr lang="en-US" altLang="zh-CN" baseline="-25000" dirty="0"/>
              <a:t>2</a:t>
            </a:r>
            <a:r>
              <a:rPr lang="en-US" altLang="zh-CN" dirty="0"/>
              <a:t>), f</a:t>
            </a:r>
            <a:r>
              <a:rPr lang="en-US" altLang="zh-CN" baseline="-25000" dirty="0"/>
              <a:t>5</a:t>
            </a:r>
            <a:r>
              <a:rPr lang="en-US" altLang="zh-CN" dirty="0"/>
              <a:t>=SR(d</a:t>
            </a:r>
            <a:r>
              <a:rPr lang="en-US" altLang="zh-CN" baseline="-25000" dirty="0"/>
              <a:t>1</a:t>
            </a:r>
            <a:r>
              <a:rPr lang="en-US" altLang="zh-CN" dirty="0"/>
              <a:t>,d</a:t>
            </a:r>
            <a:r>
              <a:rPr lang="en-US" altLang="zh-CN" baseline="-25000" dirty="0"/>
              <a:t>2</a:t>
            </a:r>
            <a:r>
              <a:rPr lang="en-US" altLang="zh-CN" dirty="0"/>
              <a:t>)</a:t>
            </a:r>
            <a:r>
              <a:rPr lang="zh-CN" altLang="en-US" dirty="0"/>
              <a:t>分别对应于上述五个启发式规则</a:t>
            </a:r>
            <a:endParaRPr lang="en-US" altLang="zh-CN" dirty="0"/>
          </a:p>
          <a:p>
            <a:pPr lvl="1">
              <a:lnSpc>
                <a:spcPct val="120000"/>
              </a:lnSpc>
            </a:pPr>
            <a:r>
              <a:rPr lang="en-US" altLang="zh-CN" i="1" dirty="0" err="1"/>
              <a:t>λ</a:t>
            </a:r>
            <a:r>
              <a:rPr lang="en-US" altLang="zh-CN" i="1" baseline="-25000" dirty="0" err="1"/>
              <a:t>i</a:t>
            </a:r>
            <a:r>
              <a:rPr lang="zh-CN" altLang="en-US" dirty="0"/>
              <a:t>为各个规则的权重</a:t>
            </a:r>
            <a:endParaRPr lang="en-US" altLang="zh-CN" dirty="0"/>
          </a:p>
          <a:p>
            <a:pPr lvl="1">
              <a:lnSpc>
                <a:spcPct val="120000"/>
              </a:lnSpc>
            </a:pPr>
            <a:r>
              <a:rPr lang="en-US" altLang="zh-CN" dirty="0"/>
              <a:t>f</a:t>
            </a:r>
            <a:r>
              <a:rPr lang="en-US" altLang="zh-CN" baseline="-25000" dirty="0"/>
              <a:t>i</a:t>
            </a:r>
            <a:r>
              <a:rPr lang="zh-CN" altLang="en-US" dirty="0"/>
              <a:t>都为</a:t>
            </a:r>
            <a:r>
              <a:rPr lang="zh-CN" altLang="en-US" dirty="0">
                <a:solidFill>
                  <a:srgbClr val="0000FF"/>
                </a:solidFill>
              </a:rPr>
              <a:t>布尔函数</a:t>
            </a:r>
            <a:r>
              <a:rPr lang="zh-CN" altLang="en-US" dirty="0"/>
              <a:t>，如果符合规则，则值为</a:t>
            </a:r>
            <a:r>
              <a:rPr lang="en-US" altLang="zh-CN" dirty="0"/>
              <a:t>1</a:t>
            </a:r>
            <a:r>
              <a:rPr lang="zh-CN" altLang="en-US" dirty="0"/>
              <a:t>，否则为</a:t>
            </a:r>
            <a:r>
              <a:rPr lang="en-US" altLang="zh-CN" dirty="0"/>
              <a:t>0</a:t>
            </a:r>
            <a:r>
              <a:rPr lang="zh-CN" altLang="en-US" dirty="0"/>
              <a:t>。</a:t>
            </a:r>
          </a:p>
        </p:txBody>
      </p:sp>
      <p:sp>
        <p:nvSpPr>
          <p:cNvPr id="3" name="标题 2"/>
          <p:cNvSpPr>
            <a:spLocks noGrp="1"/>
          </p:cNvSpPr>
          <p:nvPr>
            <p:ph type="title"/>
          </p:nvPr>
        </p:nvSpPr>
        <p:spPr/>
        <p:txBody>
          <a:bodyPr/>
          <a:lstStyle/>
          <a:p>
            <a:r>
              <a:rPr lang="zh-CN" altLang="en-US" dirty="0"/>
              <a:t>两个数据项的相似度计算</a:t>
            </a:r>
          </a:p>
        </p:txBody>
      </p:sp>
      <p:pic>
        <p:nvPicPr>
          <p:cNvPr id="5" name="图片 4"/>
          <p:cNvPicPr>
            <a:picLocks noChangeAspect="1"/>
          </p:cNvPicPr>
          <p:nvPr/>
        </p:nvPicPr>
        <p:blipFill>
          <a:blip r:embed="rId2"/>
          <a:stretch>
            <a:fillRect/>
          </a:stretch>
        </p:blipFill>
        <p:spPr>
          <a:xfrm>
            <a:off x="1475656" y="2929773"/>
            <a:ext cx="6405364" cy="1303052"/>
          </a:xfrm>
          <a:prstGeom prst="rect">
            <a:avLst/>
          </a:prstGeom>
        </p:spPr>
      </p:pic>
    </p:spTree>
    <p:extLst>
      <p:ext uri="{BB962C8B-B14F-4D97-AF65-F5344CB8AC3E}">
        <p14:creationId xmlns:p14="http://schemas.microsoft.com/office/powerpoint/2010/main" val="1195024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工作流程</a:t>
            </a:r>
          </a:p>
        </p:txBody>
      </p:sp>
      <p:sp>
        <p:nvSpPr>
          <p:cNvPr id="3" name="内容占位符 2"/>
          <p:cNvSpPr>
            <a:spLocks noGrp="1"/>
          </p:cNvSpPr>
          <p:nvPr>
            <p:ph idx="1"/>
          </p:nvPr>
        </p:nvSpPr>
        <p:spPr/>
        <p:txBody>
          <a:bodyPr>
            <a:normAutofit fontScale="92500" lnSpcReduction="20000"/>
          </a:bodyPr>
          <a:lstStyle/>
          <a:p>
            <a:pPr>
              <a:lnSpc>
                <a:spcPct val="120000"/>
              </a:lnSpc>
            </a:pPr>
            <a:r>
              <a:rPr lang="zh-CN" altLang="en-US" dirty="0"/>
              <a:t>对于一个页面中的多个记录，首先从中找出</a:t>
            </a:r>
            <a:r>
              <a:rPr lang="zh-CN" altLang="en-US" dirty="0">
                <a:solidFill>
                  <a:srgbClr val="0000FF"/>
                </a:solidFill>
              </a:rPr>
              <a:t>信息量</a:t>
            </a:r>
            <a:r>
              <a:rPr lang="zh-CN" altLang="en-US" dirty="0"/>
              <a:t>最大的记录：</a:t>
            </a:r>
            <a:r>
              <a:rPr lang="en-US" altLang="zh-CN" dirty="0"/>
              <a:t>	</a:t>
            </a:r>
          </a:p>
          <a:p>
            <a:pPr lvl="1">
              <a:lnSpc>
                <a:spcPct val="120000"/>
              </a:lnSpc>
            </a:pPr>
            <a:r>
              <a:rPr lang="zh-CN" altLang="en-US" dirty="0"/>
              <a:t>一个数据记录中包含</a:t>
            </a:r>
            <a:r>
              <a:rPr lang="en-US" altLang="zh-CN" dirty="0"/>
              <a:t>n</a:t>
            </a:r>
            <a:r>
              <a:rPr lang="en-US" altLang="zh-CN" baseline="-25000" dirty="0"/>
              <a:t>1</a:t>
            </a:r>
            <a:r>
              <a:rPr lang="zh-CN" altLang="en-US" dirty="0"/>
              <a:t>个模板项，包含</a:t>
            </a:r>
            <a:r>
              <a:rPr lang="en-US" altLang="zh-CN" dirty="0"/>
              <a:t>n</a:t>
            </a:r>
            <a:r>
              <a:rPr lang="en-US" altLang="zh-CN" baseline="-25000" dirty="0"/>
              <a:t>2</a:t>
            </a:r>
            <a:r>
              <a:rPr lang="zh-CN" altLang="en-US" dirty="0"/>
              <a:t>个数据项，则一个数据记录的信息量可以记为</a:t>
            </a:r>
            <a:r>
              <a:rPr lang="en-US" altLang="zh-CN" dirty="0"/>
              <a:t>(n</a:t>
            </a:r>
            <a:r>
              <a:rPr lang="en-US" altLang="zh-CN" baseline="-25000" dirty="0"/>
              <a:t>1</a:t>
            </a:r>
            <a:r>
              <a:rPr lang="en-US" altLang="zh-CN" dirty="0"/>
              <a:t>+n</a:t>
            </a:r>
            <a:r>
              <a:rPr lang="en-US" altLang="zh-CN" baseline="-25000" dirty="0"/>
              <a:t>2</a:t>
            </a:r>
            <a:r>
              <a:rPr lang="en-US" altLang="zh-CN" dirty="0"/>
              <a:t>)</a:t>
            </a:r>
          </a:p>
          <a:p>
            <a:pPr>
              <a:lnSpc>
                <a:spcPct val="120000"/>
              </a:lnSpc>
            </a:pPr>
            <a:r>
              <a:rPr lang="zh-CN" altLang="en-US" dirty="0"/>
              <a:t>以包含信息量</a:t>
            </a:r>
            <a:r>
              <a:rPr lang="zh-CN" altLang="en-US" dirty="0">
                <a:solidFill>
                  <a:srgbClr val="0000FF"/>
                </a:solidFill>
              </a:rPr>
              <a:t>最大</a:t>
            </a:r>
            <a:r>
              <a:rPr lang="zh-CN" altLang="en-US" dirty="0"/>
              <a:t>的数据记录作为基础，</a:t>
            </a:r>
            <a:endParaRPr lang="en-US" altLang="zh-CN" dirty="0"/>
          </a:p>
          <a:p>
            <a:pPr lvl="1">
              <a:lnSpc>
                <a:spcPct val="120000"/>
              </a:lnSpc>
            </a:pPr>
            <a:r>
              <a:rPr lang="zh-CN" altLang="en-US" dirty="0"/>
              <a:t>所有其它记录都可以与之计算匹配结果？</a:t>
            </a:r>
            <a:endParaRPr lang="en-US" altLang="zh-CN" dirty="0"/>
          </a:p>
          <a:p>
            <a:pPr>
              <a:lnSpc>
                <a:spcPct val="120000"/>
              </a:lnSpc>
            </a:pPr>
            <a:r>
              <a:rPr lang="zh-CN" altLang="en-US" dirty="0"/>
              <a:t>最终得到所有</a:t>
            </a:r>
            <a:r>
              <a:rPr lang="zh-CN" altLang="en-US" dirty="0">
                <a:solidFill>
                  <a:srgbClr val="0000FF"/>
                </a:solidFill>
              </a:rPr>
              <a:t>数据记录之间统一的数据项的匹配结果</a:t>
            </a:r>
            <a:r>
              <a:rPr lang="zh-CN" altLang="en-US" dirty="0"/>
              <a:t>，从而得到数据记录的各个数据项。</a:t>
            </a:r>
            <a:endParaRPr lang="en-US" altLang="zh-CN" dirty="0"/>
          </a:p>
          <a:p>
            <a:pPr lvl="1">
              <a:lnSpc>
                <a:spcPct val="120000"/>
              </a:lnSpc>
            </a:pPr>
            <a:r>
              <a:rPr lang="zh-CN" altLang="en-US" dirty="0">
                <a:solidFill>
                  <a:srgbClr val="0000FF"/>
                </a:solidFill>
              </a:rPr>
              <a:t>解决记录字段不同顺序的问题 </a:t>
            </a:r>
          </a:p>
          <a:p>
            <a:endParaRPr lang="zh-CN" altLang="en-US" dirty="0"/>
          </a:p>
        </p:txBody>
      </p:sp>
    </p:spTree>
    <p:extLst>
      <p:ext uri="{BB962C8B-B14F-4D97-AF65-F5344CB8AC3E}">
        <p14:creationId xmlns:p14="http://schemas.microsoft.com/office/powerpoint/2010/main" val="109277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pPr>
              <a:lnSpc>
                <a:spcPct val="120000"/>
              </a:lnSpc>
            </a:pPr>
            <a:r>
              <a:rPr lang="zh-CN" altLang="en-US" dirty="0">
                <a:solidFill>
                  <a:srgbClr val="0000FF"/>
                </a:solidFill>
              </a:rPr>
              <a:t>定义</a:t>
            </a:r>
            <a:r>
              <a:rPr lang="en-US" altLang="zh-CN" dirty="0">
                <a:solidFill>
                  <a:srgbClr val="0000FF"/>
                </a:solidFill>
              </a:rPr>
              <a:t>(</a:t>
            </a:r>
            <a:r>
              <a:rPr lang="zh-CN" altLang="en-US" dirty="0">
                <a:solidFill>
                  <a:srgbClr val="0000FF"/>
                </a:solidFill>
              </a:rPr>
              <a:t>匹配矩阵</a:t>
            </a:r>
            <a:r>
              <a:rPr lang="en-US" altLang="zh-CN" dirty="0">
                <a:solidFill>
                  <a:srgbClr val="0000FF"/>
                </a:solidFill>
              </a:rPr>
              <a:t>) : </a:t>
            </a:r>
            <a:r>
              <a:rPr lang="zh-CN" altLang="en-US" dirty="0"/>
              <a:t>给定两个</a:t>
            </a:r>
            <a:r>
              <a:rPr lang="zh-CN" altLang="en-US" dirty="0">
                <a:solidFill>
                  <a:srgbClr val="0000FF"/>
                </a:solidFill>
              </a:rPr>
              <a:t>数据记录</a:t>
            </a:r>
            <a:r>
              <a:rPr lang="en-US" altLang="zh-CN" dirty="0"/>
              <a:t>r</a:t>
            </a:r>
            <a:r>
              <a:rPr lang="zh-CN" altLang="en-US" dirty="0"/>
              <a:t>和</a:t>
            </a:r>
            <a:r>
              <a:rPr lang="en-US" altLang="zh-CN" dirty="0"/>
              <a:t>r’</a:t>
            </a:r>
            <a:r>
              <a:rPr lang="zh-CN" altLang="en-US" dirty="0"/>
              <a:t>，其中</a:t>
            </a:r>
            <a:r>
              <a:rPr lang="en-US" altLang="zh-CN" dirty="0"/>
              <a:t>r</a:t>
            </a:r>
            <a:r>
              <a:rPr lang="zh-CN" altLang="en-US" dirty="0"/>
              <a:t>中包含</a:t>
            </a:r>
            <a:r>
              <a:rPr lang="en-US" altLang="zh-CN" dirty="0"/>
              <a:t>m</a:t>
            </a:r>
            <a:r>
              <a:rPr lang="zh-CN" altLang="en-US" dirty="0"/>
              <a:t>个数据项，</a:t>
            </a:r>
            <a:r>
              <a:rPr lang="en-US" altLang="zh-CN" dirty="0"/>
              <a:t>r’</a:t>
            </a:r>
            <a:r>
              <a:rPr lang="zh-CN" altLang="en-US" dirty="0"/>
              <a:t>中包含</a:t>
            </a:r>
            <a:r>
              <a:rPr lang="en-US" altLang="zh-CN" dirty="0"/>
              <a:t>n</a:t>
            </a:r>
            <a:r>
              <a:rPr lang="zh-CN" altLang="en-US" dirty="0"/>
              <a:t>个数据项，根据上述公式可以计算其中任意两个数据项之间的相似度。因此，最终可以得到一个</a:t>
            </a:r>
            <a:r>
              <a:rPr lang="en-US" altLang="zh-CN" dirty="0"/>
              <a:t>m*n </a:t>
            </a:r>
            <a:r>
              <a:rPr lang="zh-CN" altLang="en-US" dirty="0"/>
              <a:t>的匹配矩阵。直观地，取矩阵中每一行中的</a:t>
            </a:r>
            <a:r>
              <a:rPr lang="zh-CN" altLang="en-US" dirty="0">
                <a:solidFill>
                  <a:srgbClr val="0000FF"/>
                </a:solidFill>
              </a:rPr>
              <a:t>最大值</a:t>
            </a:r>
            <a:r>
              <a:rPr lang="zh-CN" altLang="en-US" dirty="0"/>
              <a:t>就可以得到两个数据记录之间的匹配。</a:t>
            </a:r>
            <a:endParaRPr lang="en-US" altLang="zh-CN" dirty="0"/>
          </a:p>
          <a:p>
            <a:pPr lvl="1">
              <a:lnSpc>
                <a:spcPct val="120000"/>
              </a:lnSpc>
            </a:pPr>
            <a:r>
              <a:rPr lang="zh-CN" altLang="en-US" dirty="0"/>
              <a:t>就是</a:t>
            </a:r>
            <a:r>
              <a:rPr lang="zh-CN" altLang="en-US" dirty="0">
                <a:solidFill>
                  <a:srgbClr val="0000FF"/>
                </a:solidFill>
              </a:rPr>
              <a:t>两两计算数据项之间的相似度，多个数据项的和就是数据记录的相似度</a:t>
            </a:r>
            <a:endParaRPr lang="en-US" altLang="zh-CN" dirty="0">
              <a:solidFill>
                <a:srgbClr val="0000FF"/>
              </a:solidFill>
            </a:endParaRPr>
          </a:p>
          <a:p>
            <a:endParaRPr lang="zh-CN" altLang="en-US" dirty="0"/>
          </a:p>
        </p:txBody>
      </p:sp>
    </p:spTree>
    <p:extLst>
      <p:ext uri="{BB962C8B-B14F-4D97-AF65-F5344CB8AC3E}">
        <p14:creationId xmlns:p14="http://schemas.microsoft.com/office/powerpoint/2010/main" val="3690581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a:xfrm>
            <a:off x="457200" y="1600200"/>
            <a:ext cx="8229600" cy="5114948"/>
          </a:xfrm>
        </p:spPr>
        <p:txBody>
          <a:bodyPr>
            <a:normAutofit fontScale="70000" lnSpcReduction="20000"/>
          </a:bodyPr>
          <a:lstStyle/>
          <a:p>
            <a:r>
              <a:rPr lang="en-US" altLang="zh-CN" dirty="0"/>
              <a:t>2.1 </a:t>
            </a:r>
            <a:r>
              <a:rPr lang="zh-CN" altLang="en-US" dirty="0"/>
              <a:t>三个观察</a:t>
            </a:r>
            <a:endParaRPr lang="en-US" altLang="zh-CN" dirty="0"/>
          </a:p>
          <a:p>
            <a:r>
              <a:rPr lang="en-US" altLang="zh-CN" dirty="0"/>
              <a:t>2.2  </a:t>
            </a:r>
            <a:r>
              <a:rPr lang="zh-CN" altLang="en-US" dirty="0"/>
              <a:t>数据记录抽取</a:t>
            </a:r>
            <a:endParaRPr lang="en-US" altLang="zh-CN" dirty="0"/>
          </a:p>
          <a:p>
            <a:pPr lvl="1"/>
            <a:r>
              <a:rPr lang="en-US" altLang="zh-CN" dirty="0"/>
              <a:t>2.2.1 </a:t>
            </a:r>
            <a:r>
              <a:rPr lang="zh-CN" altLang="zh-CN" dirty="0"/>
              <a:t>确定数据区域</a:t>
            </a:r>
            <a:endParaRPr lang="en-US" altLang="zh-CN" dirty="0"/>
          </a:p>
          <a:p>
            <a:pPr lvl="2"/>
            <a:r>
              <a:rPr lang="zh-CN" altLang="en-US" dirty="0"/>
              <a:t>比较</a:t>
            </a:r>
            <a:r>
              <a:rPr lang="en-US" altLang="zh-CN" dirty="0"/>
              <a:t>DOM </a:t>
            </a:r>
            <a:r>
              <a:rPr lang="zh-CN" altLang="en-US" dirty="0"/>
              <a:t>树的算法</a:t>
            </a:r>
            <a:endParaRPr lang="en-US" altLang="zh-CN" dirty="0"/>
          </a:p>
          <a:p>
            <a:pPr lvl="2"/>
            <a:r>
              <a:rPr lang="zh-CN" altLang="en-US" dirty="0"/>
              <a:t>数据记录的</a:t>
            </a:r>
            <a:r>
              <a:rPr lang="zh-CN" altLang="en-US" dirty="0">
                <a:solidFill>
                  <a:srgbClr val="0000FF"/>
                </a:solidFill>
              </a:rPr>
              <a:t>定位</a:t>
            </a:r>
            <a:r>
              <a:rPr lang="zh-CN" altLang="en-US" dirty="0"/>
              <a:t>问题</a:t>
            </a:r>
            <a:endParaRPr lang="en-US" altLang="zh-CN" dirty="0"/>
          </a:p>
          <a:p>
            <a:pPr lvl="1"/>
            <a:r>
              <a:rPr lang="en-US" altLang="zh-CN" dirty="0"/>
              <a:t>2.2.2</a:t>
            </a:r>
            <a:r>
              <a:rPr lang="zh-CN" altLang="en-US" dirty="0"/>
              <a:t>计算数据记录的</a:t>
            </a:r>
            <a:r>
              <a:rPr lang="zh-CN" altLang="en-US" dirty="0">
                <a:solidFill>
                  <a:srgbClr val="0000FF"/>
                </a:solidFill>
              </a:rPr>
              <a:t>边界</a:t>
            </a:r>
            <a:endParaRPr lang="en-US" altLang="zh-CN" dirty="0">
              <a:solidFill>
                <a:srgbClr val="0000FF"/>
              </a:solidFill>
            </a:endParaRPr>
          </a:p>
          <a:p>
            <a:pPr lvl="2"/>
            <a:r>
              <a:rPr lang="en-US" altLang="zh-CN" dirty="0"/>
              <a:t>2.2.2.1 </a:t>
            </a:r>
            <a:r>
              <a:rPr lang="zh-CN" altLang="en-US" dirty="0"/>
              <a:t>语义块</a:t>
            </a:r>
            <a:endParaRPr lang="en-US" altLang="zh-CN" dirty="0"/>
          </a:p>
          <a:p>
            <a:pPr lvl="2"/>
            <a:r>
              <a:rPr lang="en-US" altLang="zh-CN" b="1" dirty="0"/>
              <a:t>2.2.2.2</a:t>
            </a:r>
            <a:r>
              <a:rPr lang="zh-CN" altLang="en-US" dirty="0"/>
              <a:t>发现语义块所在的层次</a:t>
            </a:r>
            <a:endParaRPr lang="en-US" altLang="zh-CN" dirty="0"/>
          </a:p>
          <a:p>
            <a:pPr lvl="3"/>
            <a:r>
              <a:rPr lang="zh-CN" altLang="en-US" dirty="0"/>
              <a:t>规则</a:t>
            </a:r>
            <a:r>
              <a:rPr lang="en-US" altLang="zh-CN" dirty="0"/>
              <a:t>1—</a:t>
            </a:r>
            <a:r>
              <a:rPr lang="zh-CN" altLang="en-US" dirty="0"/>
              <a:t>关键字， 规则</a:t>
            </a:r>
            <a:r>
              <a:rPr lang="en-US" altLang="zh-CN" dirty="0"/>
              <a:t>2—</a:t>
            </a:r>
            <a:r>
              <a:rPr lang="zh-CN" altLang="en-US" dirty="0"/>
              <a:t>共同路径</a:t>
            </a:r>
            <a:endParaRPr lang="en-US" altLang="zh-CN" dirty="0"/>
          </a:p>
          <a:p>
            <a:pPr lvl="2"/>
            <a:r>
              <a:rPr lang="en-US" altLang="zh-CN" dirty="0"/>
              <a:t>2.2.2.3 </a:t>
            </a:r>
            <a:r>
              <a:rPr lang="zh-CN" altLang="en-US" dirty="0"/>
              <a:t>语义块边界计算</a:t>
            </a:r>
            <a:endParaRPr lang="en-US" altLang="zh-CN" dirty="0"/>
          </a:p>
          <a:p>
            <a:pPr lvl="1"/>
            <a:r>
              <a:rPr lang="en-US" altLang="zh-CN" dirty="0"/>
              <a:t>2.2.3</a:t>
            </a:r>
            <a:r>
              <a:rPr lang="zh-CN" altLang="en-US" dirty="0">
                <a:solidFill>
                  <a:srgbClr val="0000FF"/>
                </a:solidFill>
              </a:rPr>
              <a:t>去除噪声</a:t>
            </a:r>
            <a:r>
              <a:rPr lang="zh-CN" altLang="en-US" dirty="0"/>
              <a:t>数据记录</a:t>
            </a:r>
            <a:endParaRPr lang="en-US" altLang="zh-CN" dirty="0"/>
          </a:p>
          <a:p>
            <a:pPr lvl="2"/>
            <a:r>
              <a:rPr lang="zh-CN" altLang="en-US" dirty="0"/>
              <a:t>规则</a:t>
            </a:r>
            <a:r>
              <a:rPr lang="en-US" altLang="zh-CN" dirty="0"/>
              <a:t>3</a:t>
            </a:r>
            <a:r>
              <a:rPr lang="zh-CN" altLang="en-US" dirty="0"/>
              <a:t>，</a:t>
            </a:r>
            <a:r>
              <a:rPr lang="en-US" altLang="zh-CN" dirty="0"/>
              <a:t>4</a:t>
            </a:r>
            <a:r>
              <a:rPr lang="zh-CN" altLang="en-US" dirty="0"/>
              <a:t>，</a:t>
            </a:r>
            <a:r>
              <a:rPr lang="en-US" altLang="zh-CN" dirty="0"/>
              <a:t>5   </a:t>
            </a:r>
            <a:r>
              <a:rPr lang="zh-CN" altLang="en-US" dirty="0"/>
              <a:t>语义块相似度比较</a:t>
            </a:r>
            <a:endParaRPr lang="en-US" altLang="zh-CN" dirty="0"/>
          </a:p>
          <a:p>
            <a:r>
              <a:rPr lang="en-US" altLang="zh-CN" dirty="0"/>
              <a:t>2.3  </a:t>
            </a:r>
            <a:r>
              <a:rPr lang="zh-CN" altLang="en-US" dirty="0"/>
              <a:t>数据项抽取</a:t>
            </a:r>
            <a:endParaRPr lang="en-US" altLang="zh-CN" dirty="0"/>
          </a:p>
          <a:p>
            <a:pPr lvl="1"/>
            <a:r>
              <a:rPr lang="en-US" altLang="zh-CN" dirty="0"/>
              <a:t>2.3.1 </a:t>
            </a:r>
            <a:r>
              <a:rPr lang="zh-CN" altLang="en-US" dirty="0"/>
              <a:t>数据项识别</a:t>
            </a:r>
            <a:endParaRPr lang="en-US" altLang="zh-CN" dirty="0"/>
          </a:p>
          <a:p>
            <a:pPr lvl="2"/>
            <a:r>
              <a:rPr lang="zh-CN" altLang="en-US" dirty="0"/>
              <a:t>规则</a:t>
            </a:r>
            <a:r>
              <a:rPr lang="en-US" altLang="zh-CN" dirty="0"/>
              <a:t>6</a:t>
            </a:r>
          </a:p>
          <a:p>
            <a:pPr lvl="1"/>
            <a:r>
              <a:rPr lang="en-US" altLang="zh-CN" dirty="0"/>
              <a:t>2.3.2  </a:t>
            </a:r>
            <a:r>
              <a:rPr lang="zh-CN" altLang="en-US" dirty="0"/>
              <a:t>数据项匹配</a:t>
            </a:r>
            <a:endParaRPr lang="en-US" altLang="zh-CN" dirty="0"/>
          </a:p>
          <a:p>
            <a:pPr lvl="2"/>
            <a:r>
              <a:rPr lang="zh-CN" altLang="en-US" dirty="0"/>
              <a:t>规则</a:t>
            </a:r>
            <a:r>
              <a:rPr lang="en-US" altLang="zh-CN" dirty="0"/>
              <a:t>7-10   </a:t>
            </a:r>
            <a:r>
              <a:rPr lang="zh-CN" altLang="en-US" dirty="0"/>
              <a:t>数据项的</a:t>
            </a:r>
            <a:r>
              <a:rPr lang="zh-CN" altLang="en-US" dirty="0">
                <a:solidFill>
                  <a:srgbClr val="FF0000"/>
                </a:solidFill>
              </a:rPr>
              <a:t>相似度计算</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0000FF"/>
                </a:solidFill>
              </a:rPr>
              <a:t>增量式抽取</a:t>
            </a:r>
            <a:endParaRPr lang="en-US" altLang="zh-CN" dirty="0">
              <a:solidFill>
                <a:srgbClr val="0000FF"/>
              </a:solidFill>
            </a:endParaRPr>
          </a:p>
          <a:p>
            <a:pPr lvl="1"/>
            <a:r>
              <a:rPr lang="zh-CN" altLang="en-US" dirty="0"/>
              <a:t>连续性数据抽取</a:t>
            </a:r>
            <a:endParaRPr lang="en-US" altLang="zh-CN" dirty="0"/>
          </a:p>
          <a:p>
            <a:pPr lvl="1"/>
            <a:r>
              <a:rPr lang="zh-CN" altLang="en-US" dirty="0"/>
              <a:t>即</a:t>
            </a:r>
            <a:r>
              <a:rPr lang="zh-CN" altLang="en-US" dirty="0">
                <a:solidFill>
                  <a:srgbClr val="0000FF"/>
                </a:solidFill>
              </a:rPr>
              <a:t>从多个连续页面中抽取同结构的记录</a:t>
            </a:r>
            <a:endParaRPr lang="en-US" altLang="zh-CN" dirty="0">
              <a:solidFill>
                <a:srgbClr val="0000FF"/>
              </a:solidFill>
            </a:endParaRPr>
          </a:p>
          <a:p>
            <a:pPr lvl="1"/>
            <a:r>
              <a:rPr lang="zh-CN" altLang="en-US" dirty="0"/>
              <a:t>以增量方式推导网页模板。</a:t>
            </a:r>
            <a:endParaRPr lang="en-US" altLang="zh-CN" dirty="0"/>
          </a:p>
          <a:p>
            <a:pPr lvl="2"/>
            <a:r>
              <a:rPr lang="zh-CN" altLang="en-US" dirty="0"/>
              <a:t>所谓增量：就是网页像流水一样，一个一个进来</a:t>
            </a:r>
          </a:p>
          <a:p>
            <a:endParaRPr lang="zh-CN" altLang="en-US" dirty="0"/>
          </a:p>
        </p:txBody>
      </p:sp>
      <p:sp>
        <p:nvSpPr>
          <p:cNvPr id="3" name="标题 2"/>
          <p:cNvSpPr>
            <a:spLocks noGrp="1"/>
          </p:cNvSpPr>
          <p:nvPr>
            <p:ph type="title"/>
          </p:nvPr>
        </p:nvSpPr>
        <p:spPr/>
        <p:txBody>
          <a:bodyPr>
            <a:normAutofit/>
          </a:bodyPr>
          <a:lstStyle/>
          <a:p>
            <a:r>
              <a:rPr lang="zh-CN" altLang="en-US" dirty="0"/>
              <a:t>三、</a:t>
            </a:r>
            <a:r>
              <a:rPr lang="en-US" altLang="zh-CN" dirty="0"/>
              <a:t> </a:t>
            </a:r>
            <a:r>
              <a:rPr lang="zh-CN" altLang="en-US" dirty="0"/>
              <a:t>单记录数据型页抽取方法</a:t>
            </a:r>
          </a:p>
        </p:txBody>
      </p:sp>
    </p:spTree>
    <p:extLst>
      <p:ext uri="{BB962C8B-B14F-4D97-AF65-F5344CB8AC3E}">
        <p14:creationId xmlns:p14="http://schemas.microsoft.com/office/powerpoint/2010/main" val="3872521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olidFill>
                  <a:srgbClr val="0000FF"/>
                </a:solidFill>
              </a:rPr>
              <a:t>定义</a:t>
            </a:r>
            <a:r>
              <a:rPr lang="en-US" altLang="zh-CN" dirty="0">
                <a:solidFill>
                  <a:srgbClr val="0000FF"/>
                </a:solidFill>
              </a:rPr>
              <a:t>(</a:t>
            </a:r>
            <a:r>
              <a:rPr lang="zh-CN" altLang="en-US" dirty="0">
                <a:solidFill>
                  <a:srgbClr val="0000FF"/>
                </a:solidFill>
              </a:rPr>
              <a:t>连续性数据抽取</a:t>
            </a:r>
            <a:r>
              <a:rPr lang="en-US" altLang="zh-CN" dirty="0">
                <a:solidFill>
                  <a:srgbClr val="0000FF"/>
                </a:solidFill>
              </a:rPr>
              <a:t>): </a:t>
            </a:r>
            <a:r>
              <a:rPr lang="zh-CN" altLang="en-US" dirty="0"/>
              <a:t>假设存在页面队列</a:t>
            </a:r>
            <a:r>
              <a:rPr lang="en-US" altLang="zh-CN" dirty="0"/>
              <a:t>P</a:t>
            </a:r>
            <a:r>
              <a:rPr lang="en-US" altLang="zh-CN" baseline="-25000" dirty="0"/>
              <a:t>1</a:t>
            </a:r>
            <a:r>
              <a:rPr lang="en-US" altLang="zh-CN" dirty="0"/>
              <a:t>, P</a:t>
            </a:r>
            <a:r>
              <a:rPr lang="en-US" altLang="zh-CN" baseline="-25000" dirty="0"/>
              <a:t>2</a:t>
            </a:r>
            <a:r>
              <a:rPr lang="en-US" altLang="zh-CN" dirty="0"/>
              <a:t>,.., </a:t>
            </a:r>
            <a:r>
              <a:rPr lang="en-US" altLang="zh-CN" dirty="0" err="1"/>
              <a:t>P</a:t>
            </a:r>
            <a:r>
              <a:rPr lang="en-US" altLang="zh-CN" baseline="-25000" dirty="0" err="1"/>
              <a:t>n</a:t>
            </a:r>
            <a:r>
              <a:rPr lang="zh-CN" altLang="en-US" dirty="0"/>
              <a:t>，它们包含了将被抽取的数据</a:t>
            </a:r>
            <a:r>
              <a:rPr lang="en-US" altLang="zh-CN" dirty="0"/>
              <a:t>(</a:t>
            </a:r>
            <a:r>
              <a:rPr lang="zh-CN" altLang="en-US" dirty="0"/>
              <a:t>假设一个页面仅包含一个数据记录</a:t>
            </a:r>
            <a:r>
              <a:rPr lang="en-US" altLang="zh-CN" dirty="0"/>
              <a:t>)</a:t>
            </a:r>
            <a:r>
              <a:rPr lang="zh-CN" altLang="en-US" dirty="0"/>
              <a:t>，试图找到一种</a:t>
            </a:r>
            <a:r>
              <a:rPr lang="zh-CN" altLang="en-US" dirty="0">
                <a:solidFill>
                  <a:srgbClr val="0000FF"/>
                </a:solidFill>
              </a:rPr>
              <a:t>抽取方法</a:t>
            </a:r>
            <a:r>
              <a:rPr lang="en-US" altLang="zh-CN" dirty="0">
                <a:solidFill>
                  <a:srgbClr val="0000FF"/>
                </a:solidFill>
              </a:rPr>
              <a:t>E</a:t>
            </a:r>
            <a:r>
              <a:rPr lang="zh-CN" altLang="en-US" dirty="0"/>
              <a:t>，它能够完成如下目标</a:t>
            </a:r>
            <a:r>
              <a:rPr lang="en-US" altLang="zh-CN" dirty="0"/>
              <a:t>:</a:t>
            </a:r>
          </a:p>
          <a:p>
            <a:pPr lvl="1"/>
            <a:r>
              <a:rPr lang="zh-CN" altLang="en-US" dirty="0"/>
              <a:t>不需要获得所有的页面，</a:t>
            </a:r>
            <a:endParaRPr lang="en-US" altLang="zh-CN" dirty="0"/>
          </a:p>
          <a:p>
            <a:pPr lvl="1"/>
            <a:r>
              <a:rPr lang="zh-CN" altLang="en-US" dirty="0"/>
              <a:t>不需要对每一批页面重新进行页面模板的推导</a:t>
            </a:r>
            <a:endParaRPr lang="en-US" altLang="zh-CN" dirty="0"/>
          </a:p>
          <a:p>
            <a:pPr lvl="1"/>
            <a:r>
              <a:rPr lang="zh-CN" altLang="en-US" dirty="0"/>
              <a:t>在处理</a:t>
            </a:r>
            <a:r>
              <a:rPr lang="en-US" altLang="zh-CN" dirty="0"/>
              <a:t>E(P</a:t>
            </a:r>
            <a:r>
              <a:rPr lang="en-US" altLang="zh-CN" baseline="-25000" dirty="0"/>
              <a:t>i+1</a:t>
            </a:r>
            <a:r>
              <a:rPr lang="en-US" altLang="zh-CN" dirty="0"/>
              <a:t>, P</a:t>
            </a:r>
            <a:r>
              <a:rPr lang="en-US" altLang="zh-CN" baseline="-25000" dirty="0"/>
              <a:t>i+2</a:t>
            </a:r>
            <a:r>
              <a:rPr lang="en-US" altLang="zh-CN" dirty="0"/>
              <a:t>, ...,</a:t>
            </a:r>
            <a:r>
              <a:rPr lang="en-US" altLang="zh-CN" i="1" dirty="0"/>
              <a:t> </a:t>
            </a:r>
            <a:r>
              <a:rPr lang="en-US" altLang="zh-CN" dirty="0" err="1"/>
              <a:t>P</a:t>
            </a:r>
            <a:r>
              <a:rPr lang="en-US" altLang="zh-CN" baseline="-25000" dirty="0" err="1"/>
              <a:t>n</a:t>
            </a:r>
            <a:r>
              <a:rPr lang="en-US" altLang="zh-CN" dirty="0"/>
              <a:t>)</a:t>
            </a:r>
            <a:r>
              <a:rPr lang="zh-CN" altLang="en-US" dirty="0"/>
              <a:t>时，可以借助前</a:t>
            </a:r>
            <a:r>
              <a:rPr lang="en-US" altLang="zh-CN" dirty="0" err="1"/>
              <a:t>i</a:t>
            </a:r>
            <a:r>
              <a:rPr lang="zh-CN" altLang="en-US" dirty="0"/>
              <a:t>个页面</a:t>
            </a:r>
            <a:r>
              <a:rPr lang="en-US" altLang="zh-CN" dirty="0"/>
              <a:t>E(P</a:t>
            </a:r>
            <a:r>
              <a:rPr lang="en-US" altLang="zh-CN" baseline="-25000" dirty="0"/>
              <a:t>1</a:t>
            </a:r>
            <a:r>
              <a:rPr lang="en-US" altLang="zh-CN" dirty="0"/>
              <a:t>, P</a:t>
            </a:r>
            <a:r>
              <a:rPr lang="en-US" altLang="zh-CN" baseline="-25000" dirty="0"/>
              <a:t>2</a:t>
            </a:r>
            <a:r>
              <a:rPr lang="en-US" altLang="zh-CN" dirty="0"/>
              <a:t>,..,</a:t>
            </a:r>
            <a:r>
              <a:rPr lang="en-US" altLang="zh-CN" i="1" dirty="0"/>
              <a:t> </a:t>
            </a:r>
            <a:r>
              <a:rPr lang="en-US" altLang="zh-CN" dirty="0"/>
              <a:t>P</a:t>
            </a:r>
            <a:r>
              <a:rPr lang="en-US" altLang="zh-CN" baseline="-25000" dirty="0"/>
              <a:t>i</a:t>
            </a:r>
            <a:r>
              <a:rPr lang="en-US" altLang="zh-CN" dirty="0"/>
              <a:t>)</a:t>
            </a:r>
            <a:r>
              <a:rPr lang="zh-CN" altLang="en-US" dirty="0"/>
              <a:t>，</a:t>
            </a:r>
            <a:r>
              <a:rPr lang="en-US" altLang="zh-CN" dirty="0" err="1">
                <a:solidFill>
                  <a:srgbClr val="0000FF"/>
                </a:solidFill>
              </a:rPr>
              <a:t>i</a:t>
            </a:r>
            <a:r>
              <a:rPr lang="en-US" altLang="zh-CN" dirty="0">
                <a:solidFill>
                  <a:srgbClr val="0000FF"/>
                </a:solidFill>
              </a:rPr>
              <a:t>&lt;n</a:t>
            </a:r>
            <a:r>
              <a:rPr lang="zh-CN" altLang="en-US" dirty="0"/>
              <a:t>得到的模板。</a:t>
            </a:r>
          </a:p>
        </p:txBody>
      </p:sp>
      <p:sp>
        <p:nvSpPr>
          <p:cNvPr id="3" name="标题 2"/>
          <p:cNvSpPr>
            <a:spLocks noGrp="1"/>
          </p:cNvSpPr>
          <p:nvPr>
            <p:ph type="title"/>
          </p:nvPr>
        </p:nvSpPr>
        <p:spPr/>
        <p:txBody>
          <a:bodyPr>
            <a:normAutofit/>
          </a:bodyPr>
          <a:lstStyle/>
          <a:p>
            <a:endParaRPr lang="zh-CN" altLang="en-US" dirty="0"/>
          </a:p>
        </p:txBody>
      </p:sp>
    </p:spTree>
    <p:extLst>
      <p:ext uri="{BB962C8B-B14F-4D97-AF65-F5344CB8AC3E}">
        <p14:creationId xmlns:p14="http://schemas.microsoft.com/office/powerpoint/2010/main" val="1043094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pPr>
              <a:lnSpc>
                <a:spcPct val="120000"/>
              </a:lnSpc>
            </a:pPr>
            <a:r>
              <a:rPr lang="zh-CN" altLang="en-US" dirty="0"/>
              <a:t>主要关心</a:t>
            </a:r>
            <a:r>
              <a:rPr lang="zh-CN" altLang="en-US" dirty="0">
                <a:solidFill>
                  <a:srgbClr val="0000FF"/>
                </a:solidFill>
              </a:rPr>
              <a:t>页面模式发生变化导致的页面模板变化</a:t>
            </a:r>
            <a:r>
              <a:rPr lang="zh-CN" altLang="en-US" dirty="0"/>
              <a:t>时，如何调整和持续抽取数据的问题。对于</a:t>
            </a:r>
            <a:r>
              <a:rPr lang="zh-CN" altLang="en-US" dirty="0">
                <a:solidFill>
                  <a:srgbClr val="0000FF"/>
                </a:solidFill>
              </a:rPr>
              <a:t>页面模式</a:t>
            </a:r>
            <a:r>
              <a:rPr lang="en-US" altLang="zh-CN" dirty="0">
                <a:solidFill>
                  <a:srgbClr val="0000FF"/>
                </a:solidFill>
              </a:rPr>
              <a:t>PS</a:t>
            </a:r>
            <a:r>
              <a:rPr lang="zh-CN" altLang="en-US" dirty="0">
                <a:solidFill>
                  <a:srgbClr val="0000FF"/>
                </a:solidFill>
              </a:rPr>
              <a:t>所可能发生的变化</a:t>
            </a:r>
            <a:r>
              <a:rPr lang="zh-CN" altLang="en-US" dirty="0"/>
              <a:t>，有如下几种情况</a:t>
            </a:r>
            <a:r>
              <a:rPr lang="en-US" altLang="zh-CN" dirty="0"/>
              <a:t>:</a:t>
            </a:r>
          </a:p>
          <a:p>
            <a:pPr lvl="1">
              <a:lnSpc>
                <a:spcPct val="120000"/>
              </a:lnSpc>
            </a:pPr>
            <a:r>
              <a:rPr lang="zh-CN" altLang="en-US" b="1" dirty="0">
                <a:solidFill>
                  <a:srgbClr val="0000FF"/>
                </a:solidFill>
              </a:rPr>
              <a:t>属性的增加</a:t>
            </a:r>
            <a:endParaRPr lang="en-US" altLang="zh-CN" b="1" dirty="0">
              <a:solidFill>
                <a:srgbClr val="0000FF"/>
              </a:solidFill>
            </a:endParaRPr>
          </a:p>
          <a:p>
            <a:pPr lvl="2">
              <a:lnSpc>
                <a:spcPct val="120000"/>
              </a:lnSpc>
            </a:pPr>
            <a:r>
              <a:rPr lang="zh-CN" altLang="en-US" b="1" dirty="0">
                <a:solidFill>
                  <a:srgbClr val="0000FF"/>
                </a:solidFill>
              </a:rPr>
              <a:t>可插入情况</a:t>
            </a:r>
            <a:endParaRPr lang="zh-CN" altLang="en-US" dirty="0"/>
          </a:p>
          <a:p>
            <a:pPr lvl="1">
              <a:lnSpc>
                <a:spcPct val="120000"/>
              </a:lnSpc>
            </a:pPr>
            <a:r>
              <a:rPr lang="zh-CN" altLang="en-US" b="1" dirty="0">
                <a:solidFill>
                  <a:srgbClr val="0000FF"/>
                </a:solidFill>
              </a:rPr>
              <a:t>属性的减少</a:t>
            </a:r>
            <a:endParaRPr lang="en-US" altLang="zh-CN" dirty="0"/>
          </a:p>
          <a:p>
            <a:pPr lvl="1">
              <a:lnSpc>
                <a:spcPct val="120000"/>
              </a:lnSpc>
            </a:pPr>
            <a:r>
              <a:rPr lang="zh-CN" altLang="en-US" b="1" dirty="0">
                <a:solidFill>
                  <a:srgbClr val="0000FF"/>
                </a:solidFill>
              </a:rPr>
              <a:t>属性的更新 </a:t>
            </a:r>
            <a:r>
              <a:rPr lang="zh-CN" altLang="en-US" dirty="0"/>
              <a:t>某些原本不能拥有多值，或者没有表现出多值的属性，在日后的更新中可能变化为多值属性。</a:t>
            </a:r>
          </a:p>
        </p:txBody>
      </p:sp>
      <p:sp>
        <p:nvSpPr>
          <p:cNvPr id="3" name="标题 2"/>
          <p:cNvSpPr>
            <a:spLocks noGrp="1"/>
          </p:cNvSpPr>
          <p:nvPr>
            <p:ph type="title"/>
          </p:nvPr>
        </p:nvSpPr>
        <p:spPr/>
        <p:txBody>
          <a:bodyPr/>
          <a:lstStyle/>
          <a:p>
            <a:r>
              <a:rPr lang="zh-CN" altLang="en-US" dirty="0"/>
              <a:t>部分树对齐算法</a:t>
            </a:r>
          </a:p>
        </p:txBody>
      </p:sp>
    </p:spTree>
    <p:extLst>
      <p:ext uri="{BB962C8B-B14F-4D97-AF65-F5344CB8AC3E}">
        <p14:creationId xmlns:p14="http://schemas.microsoft.com/office/powerpoint/2010/main" val="1183039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980728"/>
            <a:ext cx="8712968" cy="5400600"/>
          </a:xfrm>
        </p:spPr>
        <p:txBody>
          <a:bodyPr>
            <a:normAutofit/>
          </a:bodyPr>
          <a:lstStyle/>
          <a:p>
            <a:pPr>
              <a:lnSpc>
                <a:spcPct val="120000"/>
              </a:lnSpc>
            </a:pPr>
            <a:r>
              <a:rPr lang="zh-CN" altLang="en-US" sz="2400" dirty="0"/>
              <a:t>在匹配</a:t>
            </a:r>
            <a:r>
              <a:rPr lang="en-US" altLang="zh-CN" sz="2400" dirty="0"/>
              <a:t>T1</a:t>
            </a:r>
            <a:r>
              <a:rPr lang="zh-CN" altLang="en-US" sz="2400" dirty="0"/>
              <a:t>与</a:t>
            </a:r>
            <a:r>
              <a:rPr lang="en-US" altLang="zh-CN" sz="2400" dirty="0"/>
              <a:t>T2</a:t>
            </a:r>
            <a:r>
              <a:rPr lang="zh-CN" altLang="en-US" sz="2400" dirty="0"/>
              <a:t>两棵树之后，试图基于它们推导出页面模式。</a:t>
            </a:r>
            <a:endParaRPr lang="en-US" altLang="zh-CN" sz="2400" dirty="0"/>
          </a:p>
          <a:p>
            <a:pPr lvl="1">
              <a:lnSpc>
                <a:spcPct val="120000"/>
              </a:lnSpc>
            </a:pPr>
            <a:r>
              <a:rPr lang="zh-CN" altLang="en-US" sz="2000" dirty="0"/>
              <a:t>通过</a:t>
            </a:r>
            <a:r>
              <a:rPr lang="en-US" altLang="zh-CN" sz="2000" dirty="0"/>
              <a:t>T1</a:t>
            </a:r>
            <a:r>
              <a:rPr lang="zh-CN" altLang="en-US" sz="2000" dirty="0"/>
              <a:t>与</a:t>
            </a:r>
            <a:r>
              <a:rPr lang="en-US" altLang="zh-CN" sz="2000" dirty="0"/>
              <a:t>T2</a:t>
            </a:r>
            <a:r>
              <a:rPr lang="zh-CN" altLang="en-US" sz="2000" dirty="0"/>
              <a:t>的比较，可以确定</a:t>
            </a:r>
            <a:r>
              <a:rPr lang="en-US" altLang="zh-CN" sz="2000" dirty="0"/>
              <a:t>c</a:t>
            </a:r>
            <a:r>
              <a:rPr lang="zh-CN" altLang="en-US" sz="2000" dirty="0"/>
              <a:t>，</a:t>
            </a:r>
            <a:r>
              <a:rPr lang="en-US" altLang="zh-CN" sz="2000" dirty="0"/>
              <a:t>d</a:t>
            </a:r>
            <a:r>
              <a:rPr lang="zh-CN" altLang="en-US" sz="2000" dirty="0"/>
              <a:t>节点位于</a:t>
            </a:r>
            <a:r>
              <a:rPr lang="en-US" altLang="zh-CN" sz="2000" dirty="0"/>
              <a:t>b</a:t>
            </a:r>
            <a:r>
              <a:rPr lang="zh-CN" altLang="en-US" sz="2000" dirty="0"/>
              <a:t>和</a:t>
            </a:r>
            <a:r>
              <a:rPr lang="en-US" altLang="zh-CN" sz="2000" dirty="0"/>
              <a:t>e</a:t>
            </a:r>
            <a:r>
              <a:rPr lang="zh-CN" altLang="en-US" sz="2000" dirty="0"/>
              <a:t>之间</a:t>
            </a:r>
            <a:r>
              <a:rPr lang="en-US" altLang="zh-CN" sz="2000" dirty="0"/>
              <a:t>(</a:t>
            </a:r>
            <a:r>
              <a:rPr lang="zh-CN" altLang="en-US" sz="2000" dirty="0"/>
              <a:t>即唯一可能的插入位置</a:t>
            </a:r>
            <a:r>
              <a:rPr lang="en-US" altLang="zh-CN" sz="2000" dirty="0"/>
              <a:t>)</a:t>
            </a:r>
            <a:r>
              <a:rPr lang="zh-CN" altLang="en-US" sz="2000" dirty="0"/>
              <a:t>。</a:t>
            </a:r>
            <a:endParaRPr lang="en-US" altLang="zh-CN" sz="2000" dirty="0"/>
          </a:p>
          <a:p>
            <a:pPr lvl="1">
              <a:lnSpc>
                <a:spcPct val="120000"/>
              </a:lnSpc>
            </a:pPr>
            <a:r>
              <a:rPr lang="zh-CN" altLang="en-US" sz="2000" dirty="0">
                <a:solidFill>
                  <a:srgbClr val="0000FF"/>
                </a:solidFill>
              </a:rPr>
              <a:t>确定</a:t>
            </a:r>
            <a:r>
              <a:rPr lang="en-US" altLang="zh-CN" sz="2000" dirty="0">
                <a:solidFill>
                  <a:srgbClr val="0000FF"/>
                </a:solidFill>
              </a:rPr>
              <a:t>a</a:t>
            </a:r>
            <a:r>
              <a:rPr lang="zh-CN" altLang="en-US" sz="2000" dirty="0">
                <a:solidFill>
                  <a:srgbClr val="0000FF"/>
                </a:solidFill>
              </a:rPr>
              <a:t>、</a:t>
            </a:r>
            <a:r>
              <a:rPr lang="en-US" altLang="zh-CN" sz="2000" dirty="0">
                <a:solidFill>
                  <a:srgbClr val="0000FF"/>
                </a:solidFill>
              </a:rPr>
              <a:t>b</a:t>
            </a:r>
            <a:r>
              <a:rPr lang="zh-CN" altLang="en-US" sz="2000" dirty="0">
                <a:solidFill>
                  <a:srgbClr val="0000FF"/>
                </a:solidFill>
              </a:rPr>
              <a:t>、</a:t>
            </a:r>
            <a:r>
              <a:rPr lang="en-US" altLang="zh-CN" sz="2000" dirty="0">
                <a:solidFill>
                  <a:srgbClr val="0000FF"/>
                </a:solidFill>
              </a:rPr>
              <a:t>c</a:t>
            </a:r>
            <a:r>
              <a:rPr lang="zh-CN" altLang="en-US" sz="2000" dirty="0">
                <a:solidFill>
                  <a:srgbClr val="0000FF"/>
                </a:solidFill>
              </a:rPr>
              <a:t>、</a:t>
            </a:r>
            <a:r>
              <a:rPr lang="en-US" altLang="zh-CN" sz="2000" dirty="0">
                <a:solidFill>
                  <a:srgbClr val="0000FF"/>
                </a:solidFill>
              </a:rPr>
              <a:t>d</a:t>
            </a:r>
            <a:r>
              <a:rPr lang="zh-CN" altLang="en-US" sz="2000" dirty="0">
                <a:solidFill>
                  <a:srgbClr val="0000FF"/>
                </a:solidFill>
              </a:rPr>
              <a:t>、</a:t>
            </a:r>
            <a:r>
              <a:rPr lang="en-US" altLang="zh-CN" sz="2000" dirty="0">
                <a:solidFill>
                  <a:srgbClr val="0000FF"/>
                </a:solidFill>
              </a:rPr>
              <a:t>e</a:t>
            </a:r>
            <a:r>
              <a:rPr lang="zh-CN" altLang="en-US" sz="2000" dirty="0">
                <a:solidFill>
                  <a:srgbClr val="0000FF"/>
                </a:solidFill>
              </a:rPr>
              <a:t>的顺序</a:t>
            </a:r>
            <a:endParaRPr lang="en-US" altLang="zh-CN" sz="2400" dirty="0"/>
          </a:p>
          <a:p>
            <a:pPr marL="342900" lvl="1" indent="-342900">
              <a:lnSpc>
                <a:spcPct val="120000"/>
              </a:lnSpc>
              <a:buFont typeface="Arial" pitchFamily="34" charset="0"/>
              <a:buChar char="•"/>
            </a:pPr>
            <a:r>
              <a:rPr lang="zh-CN" altLang="en-US" sz="2000" dirty="0"/>
              <a:t>同样地，还可以找到其它几种情况，能够推断出属性的顺序信息。这被称之为</a:t>
            </a:r>
            <a:r>
              <a:rPr lang="zh-CN" altLang="en-US" sz="2000" dirty="0">
                <a:solidFill>
                  <a:srgbClr val="0000FF"/>
                </a:solidFill>
              </a:rPr>
              <a:t>可插入情况</a:t>
            </a:r>
            <a:r>
              <a:rPr lang="zh-CN" altLang="en-US" sz="2000" dirty="0"/>
              <a:t>。</a:t>
            </a:r>
            <a:endParaRPr lang="en-US" altLang="zh-CN" sz="2000" dirty="0"/>
          </a:p>
          <a:p>
            <a:pPr>
              <a:lnSpc>
                <a:spcPct val="120000"/>
              </a:lnSpc>
            </a:pPr>
            <a:endParaRPr lang="en-US" altLang="zh-CN" sz="2400" dirty="0"/>
          </a:p>
          <a:p>
            <a:pPr marL="457200" lvl="1" indent="0">
              <a:lnSpc>
                <a:spcPct val="120000"/>
              </a:lnSpc>
              <a:buNone/>
            </a:pPr>
            <a:endParaRPr lang="en-US" altLang="zh-CN" sz="2000" dirty="0"/>
          </a:p>
        </p:txBody>
      </p:sp>
      <p:sp>
        <p:nvSpPr>
          <p:cNvPr id="3" name="标题 2"/>
          <p:cNvSpPr>
            <a:spLocks noGrp="1"/>
          </p:cNvSpPr>
          <p:nvPr>
            <p:ph type="title"/>
          </p:nvPr>
        </p:nvSpPr>
        <p:spPr>
          <a:xfrm>
            <a:off x="445952" y="188640"/>
            <a:ext cx="8229600" cy="868958"/>
          </a:xfrm>
        </p:spPr>
        <p:txBody>
          <a:bodyPr>
            <a:normAutofit/>
          </a:bodyPr>
          <a:lstStyle/>
          <a:p>
            <a:endParaRPr lang="zh-CN" altLang="en-US" dirty="0"/>
          </a:p>
        </p:txBody>
      </p:sp>
      <p:pic>
        <p:nvPicPr>
          <p:cNvPr id="4" name="图片 3"/>
          <p:cNvPicPr>
            <a:picLocks noChangeAspect="1"/>
          </p:cNvPicPr>
          <p:nvPr/>
        </p:nvPicPr>
        <p:blipFill>
          <a:blip r:embed="rId2"/>
          <a:stretch>
            <a:fillRect/>
          </a:stretch>
        </p:blipFill>
        <p:spPr>
          <a:xfrm>
            <a:off x="4356852" y="3356992"/>
            <a:ext cx="4329948" cy="3265572"/>
          </a:xfrm>
          <a:prstGeom prst="rect">
            <a:avLst/>
          </a:prstGeom>
        </p:spPr>
      </p:pic>
      <p:sp>
        <p:nvSpPr>
          <p:cNvPr id="5" name="流程图: 联系 4"/>
          <p:cNvSpPr/>
          <p:nvPr/>
        </p:nvSpPr>
        <p:spPr>
          <a:xfrm>
            <a:off x="5245950" y="4173608"/>
            <a:ext cx="504056" cy="475253"/>
          </a:xfrm>
          <a:prstGeom prst="flowChartConnector">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流程图: 联系 5"/>
          <p:cNvSpPr/>
          <p:nvPr/>
        </p:nvSpPr>
        <p:spPr>
          <a:xfrm>
            <a:off x="6732240" y="4149080"/>
            <a:ext cx="1440160" cy="522778"/>
          </a:xfrm>
          <a:prstGeom prst="flowChartConnector">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流程图: 联系 6"/>
          <p:cNvSpPr/>
          <p:nvPr/>
        </p:nvSpPr>
        <p:spPr>
          <a:xfrm>
            <a:off x="5440660" y="5707117"/>
            <a:ext cx="1507604" cy="575056"/>
          </a:xfrm>
          <a:prstGeom prst="flowChartConnector">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83684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51520" y="476672"/>
            <a:ext cx="8569325" cy="5688632"/>
          </a:xfrm>
        </p:spPr>
        <p:txBody>
          <a:bodyPr>
            <a:normAutofit lnSpcReduction="10000"/>
          </a:bodyPr>
          <a:lstStyle/>
          <a:p>
            <a:r>
              <a:rPr lang="zh-CN" altLang="en-US" dirty="0"/>
              <a:t>歧义情况：无法确定顺序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lnSpc>
                <a:spcPct val="110000"/>
              </a:lnSpc>
            </a:pPr>
            <a:r>
              <a:rPr lang="zh-CN" altLang="en-US" sz="2800" dirty="0"/>
              <a:t>显然，如果仅仅通过两个例子页面进行匹配与对齐，页面模板可能存在歧义情况而无法判明。然而，在拥有</a:t>
            </a:r>
            <a:r>
              <a:rPr lang="zh-CN" altLang="en-US" sz="2800" dirty="0">
                <a:solidFill>
                  <a:srgbClr val="0000FF"/>
                </a:solidFill>
              </a:rPr>
              <a:t>大量例子页面</a:t>
            </a:r>
            <a:r>
              <a:rPr lang="zh-CN" altLang="en-US" sz="2800" dirty="0"/>
              <a:t>的情况下，可能通过额外例子页面进行对齐，逐步找到可插入情况。</a:t>
            </a:r>
          </a:p>
        </p:txBody>
      </p:sp>
      <p:pic>
        <p:nvPicPr>
          <p:cNvPr id="4" name="图片 3"/>
          <p:cNvPicPr>
            <a:picLocks noChangeAspect="1"/>
          </p:cNvPicPr>
          <p:nvPr/>
        </p:nvPicPr>
        <p:blipFill>
          <a:blip r:embed="rId2"/>
          <a:stretch>
            <a:fillRect/>
          </a:stretch>
        </p:blipFill>
        <p:spPr>
          <a:xfrm>
            <a:off x="899592" y="1052736"/>
            <a:ext cx="7038975" cy="2847975"/>
          </a:xfrm>
          <a:prstGeom prst="rect">
            <a:avLst/>
          </a:prstGeom>
        </p:spPr>
      </p:pic>
    </p:spTree>
    <p:extLst>
      <p:ext uri="{BB962C8B-B14F-4D97-AF65-F5344CB8AC3E}">
        <p14:creationId xmlns:p14="http://schemas.microsoft.com/office/powerpoint/2010/main" val="1813346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23529" y="332656"/>
            <a:ext cx="2952328" cy="6048672"/>
          </a:xfrm>
        </p:spPr>
        <p:txBody>
          <a:bodyPr/>
          <a:lstStyle/>
          <a:p>
            <a:r>
              <a:rPr lang="zh-CN" altLang="en-US" dirty="0"/>
              <a:t>例</a:t>
            </a:r>
            <a:r>
              <a:rPr lang="en-US" altLang="zh-CN" dirty="0"/>
              <a:t>:</a:t>
            </a:r>
            <a:r>
              <a:rPr lang="zh-CN" altLang="en-US" dirty="0"/>
              <a:t>使用多个例子页面进行部分树对齐的示例。</a:t>
            </a:r>
          </a:p>
          <a:p>
            <a:endParaRPr lang="zh-CN" altLang="en-US" dirty="0"/>
          </a:p>
        </p:txBody>
      </p:sp>
      <p:pic>
        <p:nvPicPr>
          <p:cNvPr id="4" name="图片 3"/>
          <p:cNvPicPr>
            <a:picLocks noChangeAspect="1"/>
          </p:cNvPicPr>
          <p:nvPr/>
        </p:nvPicPr>
        <p:blipFill>
          <a:blip r:embed="rId2"/>
          <a:stretch>
            <a:fillRect/>
          </a:stretch>
        </p:blipFill>
        <p:spPr>
          <a:xfrm>
            <a:off x="3167336" y="23873"/>
            <a:ext cx="5976664" cy="6762857"/>
          </a:xfrm>
          <a:prstGeom prst="rect">
            <a:avLst/>
          </a:prstGeom>
        </p:spPr>
      </p:pic>
      <p:sp>
        <p:nvSpPr>
          <p:cNvPr id="5" name="流程图: 联系 4"/>
          <p:cNvSpPr/>
          <p:nvPr/>
        </p:nvSpPr>
        <p:spPr>
          <a:xfrm>
            <a:off x="7585095" y="823649"/>
            <a:ext cx="417163" cy="392771"/>
          </a:xfrm>
          <a:prstGeom prst="flowChartConnector">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流程图: 联系 5"/>
          <p:cNvSpPr/>
          <p:nvPr/>
        </p:nvSpPr>
        <p:spPr>
          <a:xfrm>
            <a:off x="8295571" y="803893"/>
            <a:ext cx="812933" cy="392771"/>
          </a:xfrm>
          <a:prstGeom prst="flowChartConnector">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流程图: 联系 6"/>
          <p:cNvSpPr/>
          <p:nvPr/>
        </p:nvSpPr>
        <p:spPr>
          <a:xfrm>
            <a:off x="3537057" y="4485969"/>
            <a:ext cx="458879" cy="357065"/>
          </a:xfrm>
          <a:prstGeom prst="flowChartConnector">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流程图: 联系 7"/>
          <p:cNvSpPr/>
          <p:nvPr/>
        </p:nvSpPr>
        <p:spPr>
          <a:xfrm>
            <a:off x="4636355" y="4485969"/>
            <a:ext cx="458879" cy="357065"/>
          </a:xfrm>
          <a:prstGeom prst="flowChartConnector">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18547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en-US" dirty="0"/>
              <a:t>按照页面承载内容的不同，分为</a:t>
            </a:r>
            <a:endParaRPr lang="en-US" altLang="zh-CN" dirty="0"/>
          </a:p>
          <a:p>
            <a:pPr lvl="1"/>
            <a:r>
              <a:rPr lang="zh-CN" altLang="en-US" dirty="0"/>
              <a:t>数据型页面</a:t>
            </a:r>
            <a:endParaRPr lang="en-US" altLang="zh-CN" dirty="0"/>
          </a:p>
          <a:p>
            <a:pPr lvl="2"/>
            <a:r>
              <a:rPr lang="zh-CN" altLang="en-US" b="1" dirty="0">
                <a:solidFill>
                  <a:srgbClr val="0000FF"/>
                </a:solidFill>
              </a:rPr>
              <a:t>定义</a:t>
            </a:r>
            <a:r>
              <a:rPr lang="en-US" altLang="zh-CN" b="1" dirty="0">
                <a:solidFill>
                  <a:srgbClr val="0000FF"/>
                </a:solidFill>
              </a:rPr>
              <a:t> (</a:t>
            </a:r>
            <a:r>
              <a:rPr lang="zh-CN" altLang="en-US" b="1" dirty="0">
                <a:solidFill>
                  <a:srgbClr val="0000FF"/>
                </a:solidFill>
              </a:rPr>
              <a:t>数据型页面</a:t>
            </a:r>
            <a:r>
              <a:rPr lang="en-US" altLang="zh-CN" b="1" dirty="0">
                <a:solidFill>
                  <a:srgbClr val="0000FF"/>
                </a:solidFill>
              </a:rPr>
              <a:t>) </a:t>
            </a:r>
            <a:r>
              <a:rPr lang="zh-CN" altLang="en-US" dirty="0"/>
              <a:t>页面中嵌入了一个或多个结构化的数据记录</a:t>
            </a:r>
            <a:endParaRPr lang="en-US" altLang="zh-CN" dirty="0"/>
          </a:p>
          <a:p>
            <a:pPr lvl="2"/>
            <a:r>
              <a:rPr lang="zh-CN" altLang="en-US" dirty="0"/>
              <a:t>页面展示的是带有属性标签和数据值的信息</a:t>
            </a:r>
            <a:endParaRPr lang="en-US" altLang="zh-CN" dirty="0"/>
          </a:p>
          <a:p>
            <a:pPr lvl="2"/>
            <a:r>
              <a:rPr lang="zh-CN" altLang="en-US" dirty="0"/>
              <a:t>数据记录按照一定的格式规范和属性次序被载入在页面中，部分属性名称出现在页面中。</a:t>
            </a:r>
            <a:endParaRPr lang="en-US" altLang="zh-CN" dirty="0"/>
          </a:p>
          <a:p>
            <a:pPr lvl="2"/>
            <a:r>
              <a:rPr lang="zh-CN" altLang="en-US" dirty="0"/>
              <a:t>结构化实体</a:t>
            </a:r>
            <a:endParaRPr lang="en-US" altLang="zh-CN" dirty="0"/>
          </a:p>
          <a:p>
            <a:pPr lvl="3"/>
            <a:r>
              <a:rPr lang="zh-CN" altLang="en-US" dirty="0"/>
              <a:t>如产品价格页面等</a:t>
            </a:r>
            <a:endParaRPr lang="en-US" altLang="zh-CN" dirty="0"/>
          </a:p>
          <a:p>
            <a:pPr lvl="2"/>
            <a:r>
              <a:rPr lang="zh-CN" altLang="en-US" dirty="0"/>
              <a:t>保存到数据库</a:t>
            </a:r>
            <a:endParaRPr lang="en-US" altLang="zh-CN" dirty="0"/>
          </a:p>
          <a:p>
            <a:pPr lvl="1"/>
            <a:r>
              <a:rPr lang="zh-CN" altLang="en-US" dirty="0"/>
              <a:t>文档型页面</a:t>
            </a:r>
            <a:endParaRPr lang="en-US" altLang="zh-CN" dirty="0"/>
          </a:p>
          <a:p>
            <a:pPr lvl="2"/>
            <a:r>
              <a:rPr lang="zh-CN" altLang="en-US" b="1" dirty="0">
                <a:solidFill>
                  <a:srgbClr val="0000FF"/>
                </a:solidFill>
              </a:rPr>
              <a:t>定义</a:t>
            </a:r>
            <a:r>
              <a:rPr lang="en-US" altLang="zh-CN" b="1" dirty="0">
                <a:solidFill>
                  <a:srgbClr val="0000FF"/>
                </a:solidFill>
              </a:rPr>
              <a:t>( </a:t>
            </a:r>
            <a:r>
              <a:rPr lang="zh-CN" altLang="en-US" b="1" dirty="0">
                <a:solidFill>
                  <a:srgbClr val="0000FF"/>
                </a:solidFill>
              </a:rPr>
              <a:t>文档型页面</a:t>
            </a:r>
            <a:r>
              <a:rPr lang="en-US" altLang="zh-CN" b="1" dirty="0">
                <a:solidFill>
                  <a:srgbClr val="0000FF"/>
                </a:solidFill>
              </a:rPr>
              <a:t>) </a:t>
            </a:r>
            <a:r>
              <a:rPr lang="zh-CN" altLang="en-US" dirty="0"/>
              <a:t>这类页面嵌入的是半结构化文档内容或文档标题</a:t>
            </a:r>
            <a:r>
              <a:rPr lang="en-US" altLang="zh-CN" dirty="0"/>
              <a:t>. </a:t>
            </a:r>
          </a:p>
          <a:p>
            <a:pPr lvl="2"/>
            <a:r>
              <a:rPr lang="zh-CN" altLang="en-US" dirty="0"/>
              <a:t>页面展示的是文本型信息，</a:t>
            </a:r>
            <a:endParaRPr lang="en-US" altLang="zh-CN" dirty="0"/>
          </a:p>
          <a:p>
            <a:pPr lvl="2"/>
            <a:r>
              <a:rPr lang="zh-CN" altLang="en-US" dirty="0"/>
              <a:t>如新闻网站等</a:t>
            </a:r>
            <a:endParaRPr lang="en-US" altLang="zh-CN" dirty="0"/>
          </a:p>
          <a:p>
            <a:pPr lvl="2"/>
            <a:endParaRPr lang="en-US" altLang="zh-CN" dirty="0"/>
          </a:p>
          <a:p>
            <a:endParaRPr lang="zh-CN" altLang="en-US" dirty="0"/>
          </a:p>
        </p:txBody>
      </p:sp>
    </p:spTree>
    <p:extLst>
      <p:ext uri="{BB962C8B-B14F-4D97-AF65-F5344CB8AC3E}">
        <p14:creationId xmlns:p14="http://schemas.microsoft.com/office/powerpoint/2010/main" val="3001011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pPr algn="just">
              <a:lnSpc>
                <a:spcPct val="120000"/>
              </a:lnSpc>
            </a:pPr>
            <a:r>
              <a:rPr lang="zh-CN" altLang="en-US" dirty="0"/>
              <a:t>首先是选择一棵树作为对齐开始的种子。</a:t>
            </a:r>
            <a:endParaRPr lang="en-US" altLang="zh-CN" dirty="0"/>
          </a:p>
          <a:p>
            <a:pPr algn="just">
              <a:lnSpc>
                <a:spcPct val="120000"/>
              </a:lnSpc>
            </a:pPr>
            <a:r>
              <a:rPr lang="zh-CN" altLang="en-US" dirty="0"/>
              <a:t>接下来，将剩下的树</a:t>
            </a:r>
            <a:r>
              <a:rPr lang="en-US" altLang="zh-CN" dirty="0"/>
              <a:t>(T</a:t>
            </a:r>
            <a:r>
              <a:rPr lang="en-US" altLang="zh-CN" baseline="-25000" dirty="0"/>
              <a:t>2</a:t>
            </a:r>
            <a:r>
              <a:rPr lang="zh-CN" altLang="en-US" dirty="0"/>
              <a:t>和</a:t>
            </a:r>
            <a:r>
              <a:rPr lang="en-US" altLang="zh-CN" dirty="0"/>
              <a:t>T</a:t>
            </a:r>
            <a:r>
              <a:rPr lang="en-US" altLang="zh-CN" baseline="-25000" dirty="0"/>
              <a:t>3</a:t>
            </a:r>
            <a:r>
              <a:rPr lang="en-US" altLang="zh-CN" dirty="0"/>
              <a:t>) </a:t>
            </a:r>
            <a:r>
              <a:rPr lang="zh-CN" altLang="en-US" dirty="0"/>
              <a:t>逐个与</a:t>
            </a:r>
            <a:r>
              <a:rPr lang="en-US" altLang="zh-CN" dirty="0"/>
              <a:t>T</a:t>
            </a:r>
            <a:r>
              <a:rPr lang="en-US" altLang="zh-CN" baseline="-25000" dirty="0"/>
              <a:t>1</a:t>
            </a:r>
            <a:r>
              <a:rPr lang="zh-CN" altLang="en-US" dirty="0"/>
              <a:t>进行对齐。</a:t>
            </a:r>
            <a:endParaRPr lang="en-US" altLang="zh-CN" dirty="0"/>
          </a:p>
          <a:p>
            <a:pPr algn="just">
              <a:lnSpc>
                <a:spcPct val="120000"/>
              </a:lnSpc>
            </a:pPr>
            <a:r>
              <a:rPr lang="zh-CN" altLang="en-US" dirty="0"/>
              <a:t>首先处理</a:t>
            </a:r>
            <a:r>
              <a:rPr lang="en-US" altLang="zh-CN" dirty="0"/>
              <a:t>T</a:t>
            </a:r>
            <a:r>
              <a:rPr lang="en-US" altLang="zh-CN" baseline="-25000" dirty="0"/>
              <a:t>2</a:t>
            </a:r>
            <a:r>
              <a:rPr lang="zh-CN" altLang="en-US" dirty="0"/>
              <a:t>。不幸的是，</a:t>
            </a:r>
            <a:r>
              <a:rPr lang="en-US" altLang="zh-CN" dirty="0"/>
              <a:t>T</a:t>
            </a:r>
            <a:r>
              <a:rPr lang="en-US" altLang="zh-CN" baseline="-25000" dirty="0"/>
              <a:t>2</a:t>
            </a:r>
            <a:r>
              <a:rPr lang="zh-CN" altLang="en-US" dirty="0"/>
              <a:t>中的节点</a:t>
            </a:r>
            <a:r>
              <a:rPr lang="en-US" altLang="zh-CN" dirty="0" err="1"/>
              <a:t>n,c,k,g</a:t>
            </a:r>
            <a:r>
              <a:rPr lang="zh-CN" altLang="en-US" dirty="0"/>
              <a:t>都不能找到唯一插入位置，属于歧义情况。于是，这时算法将跳过</a:t>
            </a:r>
            <a:r>
              <a:rPr lang="en-US" altLang="zh-CN" dirty="0"/>
              <a:t>T</a:t>
            </a:r>
            <a:r>
              <a:rPr lang="en-US" altLang="zh-CN" baseline="-25000" dirty="0"/>
              <a:t>2</a:t>
            </a:r>
            <a:r>
              <a:rPr lang="zh-CN" altLang="en-US" dirty="0"/>
              <a:t>。</a:t>
            </a:r>
          </a:p>
          <a:p>
            <a:pPr algn="just">
              <a:lnSpc>
                <a:spcPct val="120000"/>
              </a:lnSpc>
            </a:pPr>
            <a:r>
              <a:rPr lang="zh-CN" altLang="en-US" dirty="0"/>
              <a:t>接下来将</a:t>
            </a:r>
            <a:r>
              <a:rPr lang="en-US" altLang="zh-CN" dirty="0"/>
              <a:t>T</a:t>
            </a:r>
            <a:r>
              <a:rPr lang="en-US" altLang="zh-CN" baseline="-25000" dirty="0"/>
              <a:t>1</a:t>
            </a:r>
            <a:r>
              <a:rPr lang="zh-CN" altLang="en-US" dirty="0"/>
              <a:t>与</a:t>
            </a:r>
            <a:r>
              <a:rPr lang="en-US" altLang="zh-CN" dirty="0"/>
              <a:t>T</a:t>
            </a:r>
            <a:r>
              <a:rPr lang="en-US" altLang="zh-CN" baseline="-25000" dirty="0"/>
              <a:t>3</a:t>
            </a:r>
            <a:r>
              <a:rPr lang="zh-CN" altLang="en-US" dirty="0"/>
              <a:t>进行对齐。可以看到，</a:t>
            </a:r>
            <a:r>
              <a:rPr lang="en-US" altLang="zh-CN" dirty="0"/>
              <a:t>T</a:t>
            </a:r>
            <a:r>
              <a:rPr lang="en-US" altLang="zh-CN" baseline="-25000" dirty="0"/>
              <a:t>3</a:t>
            </a:r>
            <a:r>
              <a:rPr lang="zh-CN" altLang="en-US" dirty="0"/>
              <a:t>中的</a:t>
            </a:r>
            <a:r>
              <a:rPr lang="en-US" altLang="zh-CN" dirty="0" err="1"/>
              <a:t>b,c</a:t>
            </a:r>
            <a:r>
              <a:rPr lang="zh-CN" altLang="en-US" dirty="0"/>
              <a:t>和</a:t>
            </a:r>
            <a:r>
              <a:rPr lang="en-US" altLang="zh-CN" dirty="0" err="1"/>
              <a:t>h,k</a:t>
            </a:r>
            <a:r>
              <a:rPr lang="en-US" altLang="zh-CN" dirty="0"/>
              <a:t> </a:t>
            </a:r>
            <a:r>
              <a:rPr lang="zh-CN" altLang="en-US" dirty="0"/>
              <a:t>都属于可插入情况，因此能将它们插入到</a:t>
            </a:r>
            <a:r>
              <a:rPr lang="en-US" altLang="zh-CN" dirty="0"/>
              <a:t>T</a:t>
            </a:r>
            <a:r>
              <a:rPr lang="en-US" altLang="zh-CN" baseline="-25000" dirty="0"/>
              <a:t>1</a:t>
            </a:r>
            <a:r>
              <a:rPr lang="zh-CN" altLang="en-US" dirty="0"/>
              <a:t>中，形成一个页面模式。</a:t>
            </a:r>
          </a:p>
          <a:p>
            <a:pPr algn="just">
              <a:lnSpc>
                <a:spcPct val="120000"/>
              </a:lnSpc>
            </a:pPr>
            <a:r>
              <a:rPr lang="zh-CN" altLang="en-US" dirty="0"/>
              <a:t>这时用新生成页面模式与跳过的</a:t>
            </a:r>
            <a:r>
              <a:rPr lang="en-US" altLang="zh-CN" dirty="0"/>
              <a:t>T</a:t>
            </a:r>
            <a:r>
              <a:rPr lang="en-US" altLang="zh-CN" baseline="-25000" dirty="0"/>
              <a:t>2</a:t>
            </a:r>
            <a:r>
              <a:rPr lang="en-US" altLang="zh-CN" dirty="0"/>
              <a:t> </a:t>
            </a:r>
            <a:r>
              <a:rPr lang="zh-CN" altLang="en-US" dirty="0"/>
              <a:t>继续对齐。这次，</a:t>
            </a:r>
            <a:r>
              <a:rPr lang="en-US" altLang="zh-CN" dirty="0"/>
              <a:t>n</a:t>
            </a:r>
            <a:r>
              <a:rPr lang="zh-CN" altLang="en-US" dirty="0"/>
              <a:t>和</a:t>
            </a:r>
            <a:r>
              <a:rPr lang="en-US" altLang="zh-CN" dirty="0"/>
              <a:t>g</a:t>
            </a:r>
            <a:r>
              <a:rPr lang="zh-CN" altLang="en-US" dirty="0"/>
              <a:t>属于可插入情况。再次生成新的页面模式。</a:t>
            </a:r>
          </a:p>
          <a:p>
            <a:pPr algn="just">
              <a:lnSpc>
                <a:spcPct val="120000"/>
              </a:lnSpc>
            </a:pPr>
            <a:r>
              <a:rPr lang="zh-CN" altLang="en-US" dirty="0"/>
              <a:t>如果还剩下跳过的页面，继续进行对齐，直到不能生成新的页面模式为止。</a:t>
            </a:r>
            <a:endParaRPr lang="en-US" altLang="zh-CN" dirty="0"/>
          </a:p>
          <a:p>
            <a:pPr algn="just">
              <a:lnSpc>
                <a:spcPct val="120000"/>
              </a:lnSpc>
            </a:pPr>
            <a:r>
              <a:rPr lang="zh-CN" altLang="en-US" dirty="0"/>
              <a:t>在部分树对齐之后，将产生一个页面模式对数据进行抽取。</a:t>
            </a:r>
          </a:p>
        </p:txBody>
      </p:sp>
    </p:spTree>
    <p:extLst>
      <p:ext uri="{BB962C8B-B14F-4D97-AF65-F5344CB8AC3E}">
        <p14:creationId xmlns:p14="http://schemas.microsoft.com/office/powerpoint/2010/main" val="67789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0000"/>
              </a:lnSpc>
            </a:pPr>
            <a:r>
              <a:rPr lang="zh-CN" altLang="en-US" dirty="0"/>
              <a:t>这种方法本身所具备的循环迭代特性，可用于改进适合增量式数据抽取的基本算法。</a:t>
            </a:r>
            <a:endParaRPr lang="en-US" altLang="zh-CN" dirty="0"/>
          </a:p>
          <a:p>
            <a:pPr>
              <a:lnSpc>
                <a:spcPct val="120000"/>
              </a:lnSpc>
            </a:pPr>
            <a:r>
              <a:rPr lang="zh-CN" altLang="en-US" dirty="0"/>
              <a:t>问题尚需要解决</a:t>
            </a:r>
            <a:r>
              <a:rPr lang="en-US" altLang="zh-CN" dirty="0"/>
              <a:t>:</a:t>
            </a:r>
          </a:p>
          <a:p>
            <a:pPr lvl="1">
              <a:lnSpc>
                <a:spcPct val="120000"/>
              </a:lnSpc>
            </a:pPr>
            <a:r>
              <a:rPr lang="zh-CN" altLang="en-US" dirty="0"/>
              <a:t>部分树对齐能够处理属性的增加和减少，然而对于属性的变更缺乏考虑。在属性的多值方面，部分树对齐算法并没有做相应处理。</a:t>
            </a:r>
          </a:p>
        </p:txBody>
      </p:sp>
      <p:sp>
        <p:nvSpPr>
          <p:cNvPr id="3" name="标题 2"/>
          <p:cNvSpPr>
            <a:spLocks noGrp="1"/>
          </p:cNvSpPr>
          <p:nvPr>
            <p:ph type="title"/>
          </p:nvPr>
        </p:nvSpPr>
        <p:spPr/>
        <p:txBody>
          <a:bodyPr>
            <a:normAutofit/>
          </a:bodyPr>
          <a:lstStyle/>
          <a:p>
            <a:r>
              <a:rPr lang="zh-CN" altLang="en-US" dirty="0"/>
              <a:t>部分树对齐算法</a:t>
            </a:r>
          </a:p>
        </p:txBody>
      </p:sp>
    </p:spTree>
    <p:extLst>
      <p:ext uri="{BB962C8B-B14F-4D97-AF65-F5344CB8AC3E}">
        <p14:creationId xmlns:p14="http://schemas.microsoft.com/office/powerpoint/2010/main" val="889225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472518" cy="1143000"/>
          </a:xfrm>
        </p:spPr>
        <p:txBody>
          <a:bodyPr>
            <a:normAutofit fontScale="90000"/>
          </a:bodyPr>
          <a:lstStyle/>
          <a:p>
            <a:r>
              <a:rPr lang="zh-CN" altLang="en-US" b="1" dirty="0"/>
              <a:t>四、</a:t>
            </a:r>
            <a:r>
              <a:rPr lang="zh-CN" altLang="zh-CN" b="1" dirty="0"/>
              <a:t>单文档型页面</a:t>
            </a:r>
            <a:r>
              <a:rPr lang="en-US" altLang="zh-CN" b="1" dirty="0"/>
              <a:t>Authority</a:t>
            </a:r>
            <a:r>
              <a:rPr lang="zh-CN" altLang="zh-CN" b="1" dirty="0"/>
              <a:t>抽取方法</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0000FF"/>
                </a:solidFill>
              </a:rPr>
              <a:t>定义</a:t>
            </a:r>
            <a:r>
              <a:rPr lang="en-US" altLang="zh-CN" b="1" dirty="0">
                <a:solidFill>
                  <a:srgbClr val="0000FF"/>
                </a:solidFill>
              </a:rPr>
              <a:t>( </a:t>
            </a:r>
            <a:r>
              <a:rPr lang="zh-CN" altLang="en-US" b="1" dirty="0">
                <a:solidFill>
                  <a:srgbClr val="0000FF"/>
                </a:solidFill>
              </a:rPr>
              <a:t>文档型页面</a:t>
            </a:r>
            <a:r>
              <a:rPr lang="en-US" altLang="zh-CN" b="1" dirty="0">
                <a:solidFill>
                  <a:srgbClr val="0000FF"/>
                </a:solidFill>
              </a:rPr>
              <a:t>) </a:t>
            </a:r>
            <a:r>
              <a:rPr lang="zh-CN" altLang="en-US" dirty="0"/>
              <a:t>这类页面嵌入的是半结构化文档内容或文档标题</a:t>
            </a:r>
            <a:r>
              <a:rPr lang="en-US" altLang="zh-CN" dirty="0"/>
              <a:t>. </a:t>
            </a:r>
            <a:r>
              <a:rPr lang="zh-CN" altLang="en-US" dirty="0"/>
              <a:t>这些信息通常存储于</a:t>
            </a:r>
            <a:r>
              <a:rPr lang="en-US" altLang="zh-CN" dirty="0"/>
              <a:t>Web </a:t>
            </a:r>
            <a:r>
              <a:rPr lang="zh-CN" altLang="en-US" dirty="0"/>
              <a:t>应用的后台文档数据库中。</a:t>
            </a:r>
          </a:p>
          <a:p>
            <a:r>
              <a:rPr lang="zh-CN" altLang="en-US" dirty="0"/>
              <a:t>在嵌入到页面中时却仍要遵循一定的格式约束，按照一定的格式规范和一定的排列顺序嵌入页面</a:t>
            </a:r>
            <a:endParaRPr lang="en-US" altLang="zh-CN" dirty="0"/>
          </a:p>
        </p:txBody>
      </p:sp>
    </p:spTree>
    <p:extLst>
      <p:ext uri="{BB962C8B-B14F-4D97-AF65-F5344CB8AC3E}">
        <p14:creationId xmlns:p14="http://schemas.microsoft.com/office/powerpoint/2010/main" val="609065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浏览器 阅读模式</a:t>
            </a:r>
            <a:endParaRPr lang="en-US" altLang="zh-CN" dirty="0"/>
          </a:p>
          <a:p>
            <a:pPr lvl="1"/>
            <a:r>
              <a:rPr lang="zh-CN" altLang="en-US" dirty="0"/>
              <a:t>浏览器会对页面进行智能判断，如果需要启用阅读模式，则在地址栏给出提示图标，用户点</a:t>
            </a:r>
            <a:r>
              <a:rPr lang="en-US" altLang="zh-CN" dirty="0"/>
              <a:t>.</a:t>
            </a:r>
            <a:r>
              <a:rPr lang="zh-CN" altLang="en-US" dirty="0"/>
              <a:t>击该图标即可开启阅读模式。</a:t>
            </a:r>
            <a:endParaRPr lang="en-US" altLang="zh-CN" dirty="0"/>
          </a:p>
          <a:p>
            <a:pPr lvl="1"/>
            <a:r>
              <a:rPr lang="zh-CN" altLang="en-US" dirty="0"/>
              <a:t>阅读模式化繁为简，隐藏无关元素，让阅读的过程更加专注，而且会在用户阅读过程中自动加载下面的章节，无需用户手动翻页。</a:t>
            </a:r>
            <a:endParaRPr lang="en-US" altLang="zh-CN" dirty="0"/>
          </a:p>
        </p:txBody>
      </p:sp>
    </p:spTree>
    <p:extLst>
      <p:ext uri="{BB962C8B-B14F-4D97-AF65-F5344CB8AC3E}">
        <p14:creationId xmlns:p14="http://schemas.microsoft.com/office/powerpoint/2010/main" val="1283782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lgn="ctr" rtl="0">
              <a:spcBef>
                <a:spcPct val="0"/>
              </a:spcBef>
            </a:pPr>
            <a:r>
              <a:rPr lang="en-US" altLang="zh-CN" sz="4400" b="1" dirty="0"/>
              <a:t>4.1</a:t>
            </a:r>
            <a:r>
              <a:rPr lang="zh-CN" altLang="zh-CN" sz="4400" b="1" dirty="0"/>
              <a:t>结合视觉信息的抽取方法</a:t>
            </a:r>
            <a:endParaRPr lang="zh-CN" altLang="en-US" sz="4400" dirty="0"/>
          </a:p>
        </p:txBody>
      </p:sp>
      <p:sp>
        <p:nvSpPr>
          <p:cNvPr id="3" name="内容占位符 2"/>
          <p:cNvSpPr>
            <a:spLocks noGrp="1"/>
          </p:cNvSpPr>
          <p:nvPr>
            <p:ph idx="1"/>
          </p:nvPr>
        </p:nvSpPr>
        <p:spPr/>
        <p:txBody>
          <a:bodyPr>
            <a:normAutofit fontScale="85000" lnSpcReduction="20000"/>
          </a:bodyPr>
          <a:lstStyle/>
          <a:p>
            <a:pPr>
              <a:lnSpc>
                <a:spcPct val="120000"/>
              </a:lnSpc>
            </a:pPr>
            <a:r>
              <a:rPr lang="zh-CN" altLang="en-US" dirty="0"/>
              <a:t>文档型页面中，需要抽取的数据主要包含两部分</a:t>
            </a:r>
            <a:r>
              <a:rPr lang="en-US" altLang="zh-CN" dirty="0"/>
              <a:t>:</a:t>
            </a:r>
          </a:p>
          <a:p>
            <a:pPr lvl="1">
              <a:lnSpc>
                <a:spcPct val="120000"/>
              </a:lnSpc>
            </a:pPr>
            <a:r>
              <a:rPr lang="zh-CN" altLang="en-US" dirty="0">
                <a:solidFill>
                  <a:srgbClr val="0000FF"/>
                </a:solidFill>
              </a:rPr>
              <a:t>标题</a:t>
            </a:r>
            <a:r>
              <a:rPr lang="zh-CN" altLang="en-US" dirty="0"/>
              <a:t>：</a:t>
            </a:r>
            <a:r>
              <a:rPr lang="en-US" altLang="zh-CN" dirty="0"/>
              <a:t>/html/title </a:t>
            </a:r>
          </a:p>
          <a:p>
            <a:pPr lvl="1">
              <a:lnSpc>
                <a:spcPct val="120000"/>
              </a:lnSpc>
            </a:pPr>
            <a:r>
              <a:rPr lang="zh-CN" altLang="en-US" dirty="0">
                <a:solidFill>
                  <a:srgbClr val="0000FF"/>
                </a:solidFill>
              </a:rPr>
              <a:t>正文</a:t>
            </a:r>
            <a:r>
              <a:rPr lang="zh-CN" altLang="en-US" dirty="0"/>
              <a:t>：</a:t>
            </a:r>
            <a:endParaRPr lang="en-US" altLang="zh-CN" dirty="0"/>
          </a:p>
          <a:p>
            <a:pPr>
              <a:lnSpc>
                <a:spcPct val="120000"/>
              </a:lnSpc>
            </a:pPr>
            <a:r>
              <a:rPr lang="zh-CN" altLang="en-US" dirty="0"/>
              <a:t>两个观察</a:t>
            </a:r>
            <a:r>
              <a:rPr lang="en-US" altLang="zh-CN" dirty="0"/>
              <a:t>:</a:t>
            </a:r>
          </a:p>
          <a:p>
            <a:pPr lvl="1">
              <a:lnSpc>
                <a:spcPct val="120000"/>
              </a:lnSpc>
            </a:pPr>
            <a:r>
              <a:rPr lang="zh-CN" altLang="en-US" dirty="0"/>
              <a:t>观察</a:t>
            </a:r>
            <a:r>
              <a:rPr lang="en-US" altLang="zh-CN" dirty="0"/>
              <a:t>1</a:t>
            </a:r>
            <a:r>
              <a:rPr lang="zh-CN" altLang="en-US" dirty="0"/>
              <a:t>：文档型页面中，其正文一般占用页面中</a:t>
            </a:r>
            <a:r>
              <a:rPr lang="zh-CN" altLang="en-US" dirty="0">
                <a:solidFill>
                  <a:srgbClr val="FF0000"/>
                </a:solidFill>
              </a:rPr>
              <a:t>最大的文本数据块</a:t>
            </a:r>
            <a:r>
              <a:rPr lang="en-US" altLang="zh-CN" dirty="0"/>
              <a:t>;</a:t>
            </a:r>
          </a:p>
          <a:p>
            <a:pPr lvl="2">
              <a:lnSpc>
                <a:spcPct val="120000"/>
              </a:lnSpc>
            </a:pPr>
            <a:r>
              <a:rPr lang="zh-CN" altLang="en-US" dirty="0"/>
              <a:t>正文内容占据着页面的</a:t>
            </a:r>
            <a:r>
              <a:rPr lang="zh-CN" altLang="en-US" dirty="0">
                <a:solidFill>
                  <a:srgbClr val="0000FF"/>
                </a:solidFill>
              </a:rPr>
              <a:t>绝大部分位置</a:t>
            </a:r>
            <a:r>
              <a:rPr lang="zh-CN" altLang="en-US" dirty="0"/>
              <a:t>，</a:t>
            </a:r>
            <a:endParaRPr lang="en-US" altLang="zh-CN" dirty="0"/>
          </a:p>
          <a:p>
            <a:pPr lvl="2">
              <a:lnSpc>
                <a:spcPct val="120000"/>
              </a:lnSpc>
            </a:pPr>
            <a:r>
              <a:rPr lang="zh-CN" altLang="en-US" dirty="0"/>
              <a:t>其文本块的</a:t>
            </a:r>
            <a:r>
              <a:rPr lang="zh-CN" altLang="en-US" dirty="0">
                <a:solidFill>
                  <a:srgbClr val="0000FF"/>
                </a:solidFill>
              </a:rPr>
              <a:t>长度</a:t>
            </a:r>
            <a:r>
              <a:rPr lang="zh-CN" altLang="en-US" dirty="0"/>
              <a:t>也是页面中最大的部分。</a:t>
            </a:r>
            <a:endParaRPr lang="en-US" altLang="zh-CN" dirty="0"/>
          </a:p>
          <a:p>
            <a:pPr lvl="1">
              <a:lnSpc>
                <a:spcPct val="120000"/>
              </a:lnSpc>
            </a:pPr>
            <a:r>
              <a:rPr lang="zh-CN" altLang="en-US" dirty="0"/>
              <a:t>观察</a:t>
            </a:r>
            <a:r>
              <a:rPr lang="en-US" altLang="zh-CN" dirty="0"/>
              <a:t>2</a:t>
            </a:r>
            <a:r>
              <a:rPr lang="zh-CN" altLang="en-US" dirty="0"/>
              <a:t>：观察</a:t>
            </a:r>
            <a:r>
              <a:rPr lang="en-US" altLang="zh-CN" dirty="0"/>
              <a:t>1</a:t>
            </a:r>
            <a:r>
              <a:rPr lang="zh-CN" altLang="en-US" dirty="0"/>
              <a:t>是在同一网站内及不同网站间都是普遍存在的。</a:t>
            </a:r>
            <a:r>
              <a:rPr lang="en-US" altLang="zh-CN" dirty="0"/>
              <a:t>(</a:t>
            </a:r>
            <a:r>
              <a:rPr lang="zh-CN" altLang="en-US" dirty="0">
                <a:solidFill>
                  <a:srgbClr val="0000FF"/>
                </a:solidFill>
              </a:rPr>
              <a:t>规则的通用性</a:t>
            </a:r>
            <a:r>
              <a:rPr lang="en-US" altLang="zh-CN" dirty="0"/>
              <a:t>)</a:t>
            </a:r>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475656" y="692696"/>
            <a:ext cx="6048672" cy="5822788"/>
          </a:xfrm>
          <a:prstGeom prst="rect">
            <a:avLst/>
          </a:prstGeom>
        </p:spPr>
      </p:pic>
    </p:spTree>
    <p:extLst>
      <p:ext uri="{BB962C8B-B14F-4D97-AF65-F5344CB8AC3E}">
        <p14:creationId xmlns:p14="http://schemas.microsoft.com/office/powerpoint/2010/main" val="254884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980728"/>
            <a:ext cx="8712968" cy="5400600"/>
          </a:xfrm>
        </p:spPr>
        <p:txBody>
          <a:bodyPr>
            <a:noAutofit/>
          </a:bodyPr>
          <a:lstStyle/>
          <a:p>
            <a:pPr>
              <a:lnSpc>
                <a:spcPct val="120000"/>
              </a:lnSpc>
            </a:pPr>
            <a:r>
              <a:rPr lang="zh-CN" altLang="en-US" sz="2800" dirty="0"/>
              <a:t>根据观察</a:t>
            </a:r>
            <a:r>
              <a:rPr lang="en-US" altLang="zh-CN" sz="2800" dirty="0"/>
              <a:t>l</a:t>
            </a:r>
            <a:r>
              <a:rPr lang="zh-CN" altLang="en-US" sz="2800" dirty="0"/>
              <a:t>可知，正文的文本块大小是页面中</a:t>
            </a:r>
            <a:r>
              <a:rPr lang="zh-CN" altLang="en-US" sz="2800" dirty="0">
                <a:solidFill>
                  <a:srgbClr val="0000FF"/>
                </a:solidFill>
              </a:rPr>
              <a:t>最大的文本数据块</a:t>
            </a:r>
            <a:r>
              <a:rPr lang="zh-CN" altLang="en-US" sz="2800" dirty="0"/>
              <a:t>，利用此特性，可以帮助确定正文的区域。如下公式所示</a:t>
            </a:r>
            <a:endParaRPr lang="en-US" altLang="zh-CN" sz="2800" dirty="0"/>
          </a:p>
          <a:p>
            <a:pPr>
              <a:lnSpc>
                <a:spcPct val="120000"/>
              </a:lnSpc>
            </a:pPr>
            <a:endParaRPr lang="en-US" altLang="zh-CN" sz="2800" dirty="0"/>
          </a:p>
          <a:p>
            <a:pPr>
              <a:lnSpc>
                <a:spcPct val="120000"/>
              </a:lnSpc>
            </a:pPr>
            <a:endParaRPr lang="en-US" altLang="zh-CN" sz="2800" dirty="0"/>
          </a:p>
          <a:p>
            <a:pPr>
              <a:lnSpc>
                <a:spcPct val="120000"/>
              </a:lnSpc>
            </a:pPr>
            <a:endParaRPr lang="en-US" altLang="zh-CN" sz="2400" dirty="0"/>
          </a:p>
          <a:p>
            <a:pPr>
              <a:lnSpc>
                <a:spcPct val="120000"/>
              </a:lnSpc>
            </a:pPr>
            <a:r>
              <a:rPr lang="zh-CN" altLang="en-US" sz="2400" dirty="0"/>
              <a:t>假设</a:t>
            </a:r>
            <a:r>
              <a:rPr lang="en-US" altLang="zh-CN" sz="2400" dirty="0" err="1"/>
              <a:t>seedElement</a:t>
            </a:r>
            <a:r>
              <a:rPr lang="zh-CN" altLang="en-US" sz="2400" dirty="0"/>
              <a:t>的父亲节点为</a:t>
            </a:r>
            <a:r>
              <a:rPr lang="en-US" altLang="zh-CN" sz="2400" dirty="0" err="1"/>
              <a:t>parentElement</a:t>
            </a:r>
            <a:r>
              <a:rPr lang="zh-CN" altLang="en-US" sz="2400" dirty="0"/>
              <a:t>，</a:t>
            </a:r>
            <a:endParaRPr lang="en-US" altLang="zh-CN" sz="2400" dirty="0"/>
          </a:p>
          <a:p>
            <a:pPr>
              <a:lnSpc>
                <a:spcPct val="120000"/>
              </a:lnSpc>
            </a:pPr>
            <a:r>
              <a:rPr lang="zh-CN" altLang="en-US" sz="2400" dirty="0"/>
              <a:t>通过比较</a:t>
            </a:r>
            <a:r>
              <a:rPr lang="en-US" altLang="zh-CN" sz="2400" dirty="0" err="1"/>
              <a:t>parentElement</a:t>
            </a:r>
            <a:r>
              <a:rPr lang="zh-CN" altLang="en-US" sz="2400" dirty="0"/>
              <a:t>所包含的文本块大小</a:t>
            </a:r>
            <a:r>
              <a:rPr lang="en-US" altLang="zh-CN" sz="2400" dirty="0"/>
              <a:t>(</a:t>
            </a:r>
            <a:r>
              <a:rPr lang="zh-CN" altLang="en-US" sz="2400" dirty="0"/>
              <a:t>包含孩子节点中的文本</a:t>
            </a:r>
            <a:r>
              <a:rPr lang="en-US" altLang="zh-CN" sz="2400" dirty="0"/>
              <a:t>)</a:t>
            </a:r>
            <a:r>
              <a:rPr lang="zh-CN" altLang="en-US" sz="2400" dirty="0"/>
              <a:t>与</a:t>
            </a:r>
            <a:r>
              <a:rPr lang="en-US" altLang="zh-CN" sz="2400" dirty="0" err="1"/>
              <a:t>seedElement</a:t>
            </a:r>
            <a:r>
              <a:rPr lang="en-US" altLang="zh-CN" sz="2400" dirty="0"/>
              <a:t> </a:t>
            </a:r>
            <a:r>
              <a:rPr lang="zh-CN" altLang="en-US" sz="2400" dirty="0"/>
              <a:t>所包含的文本块大小，如果它们的比值超过阈值</a:t>
            </a:r>
            <a:r>
              <a:rPr lang="en-US" altLang="zh-CN" sz="2400" dirty="0"/>
              <a:t>α</a:t>
            </a:r>
            <a:r>
              <a:rPr lang="zh-CN" altLang="en-US" sz="2400" dirty="0"/>
              <a:t>，则文本区域块继续</a:t>
            </a:r>
            <a:r>
              <a:rPr lang="zh-CN" altLang="en-US" sz="2400" dirty="0">
                <a:solidFill>
                  <a:srgbClr val="0000FF"/>
                </a:solidFill>
              </a:rPr>
              <a:t>向上扩大</a:t>
            </a:r>
            <a:r>
              <a:rPr lang="zh-CN" altLang="en-US" sz="2400" dirty="0"/>
              <a:t>，直到比值小于</a:t>
            </a:r>
            <a:r>
              <a:rPr lang="en-US" altLang="zh-CN" sz="2400" dirty="0"/>
              <a:t>α</a:t>
            </a:r>
          </a:p>
          <a:p>
            <a:pPr>
              <a:lnSpc>
                <a:spcPct val="120000"/>
              </a:lnSpc>
            </a:pPr>
            <a:endParaRPr lang="zh-CN" altLang="en-US" sz="2800" dirty="0"/>
          </a:p>
        </p:txBody>
      </p:sp>
      <p:sp>
        <p:nvSpPr>
          <p:cNvPr id="3" name="标题 2"/>
          <p:cNvSpPr>
            <a:spLocks noGrp="1"/>
          </p:cNvSpPr>
          <p:nvPr>
            <p:ph type="title"/>
          </p:nvPr>
        </p:nvSpPr>
        <p:spPr>
          <a:xfrm>
            <a:off x="457200" y="274638"/>
            <a:ext cx="8229600" cy="706090"/>
          </a:xfrm>
        </p:spPr>
        <p:txBody>
          <a:bodyPr>
            <a:normAutofit fontScale="90000"/>
          </a:bodyPr>
          <a:lstStyle/>
          <a:p>
            <a:r>
              <a:rPr lang="zh-CN" altLang="en-US" dirty="0"/>
              <a:t>正文数据块识别</a:t>
            </a:r>
          </a:p>
        </p:txBody>
      </p:sp>
      <p:pic>
        <p:nvPicPr>
          <p:cNvPr id="4" name="图片 3"/>
          <p:cNvPicPr>
            <a:picLocks noChangeAspect="1"/>
          </p:cNvPicPr>
          <p:nvPr/>
        </p:nvPicPr>
        <p:blipFill>
          <a:blip r:embed="rId2"/>
          <a:stretch>
            <a:fillRect/>
          </a:stretch>
        </p:blipFill>
        <p:spPr>
          <a:xfrm>
            <a:off x="611560" y="2636912"/>
            <a:ext cx="5118436" cy="1022305"/>
          </a:xfrm>
          <a:prstGeom prst="rect">
            <a:avLst/>
          </a:prstGeom>
        </p:spPr>
      </p:pic>
      <p:pic>
        <p:nvPicPr>
          <p:cNvPr id="6" name="图片 5"/>
          <p:cNvPicPr>
            <a:picLocks noChangeAspect="1"/>
          </p:cNvPicPr>
          <p:nvPr/>
        </p:nvPicPr>
        <p:blipFill>
          <a:blip r:embed="rId3"/>
          <a:stretch>
            <a:fillRect/>
          </a:stretch>
        </p:blipFill>
        <p:spPr>
          <a:xfrm>
            <a:off x="6041991" y="2060848"/>
            <a:ext cx="3066513" cy="2304256"/>
          </a:xfrm>
          <a:prstGeom prst="rect">
            <a:avLst/>
          </a:prstGeom>
        </p:spPr>
      </p:pic>
    </p:spTree>
    <p:extLst>
      <p:ext uri="{BB962C8B-B14F-4D97-AF65-F5344CB8AC3E}">
        <p14:creationId xmlns:p14="http://schemas.microsoft.com/office/powerpoint/2010/main" val="95109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pPr>
              <a:lnSpc>
                <a:spcPct val="120000"/>
              </a:lnSpc>
            </a:pPr>
            <a:r>
              <a:rPr lang="zh-CN" altLang="en-US" dirty="0"/>
              <a:t>视觉信息的抽取方法，将无法很好地处理如下情况</a:t>
            </a:r>
            <a:r>
              <a:rPr lang="en-US" altLang="zh-CN" dirty="0"/>
              <a:t>:</a:t>
            </a:r>
          </a:p>
          <a:p>
            <a:pPr lvl="1">
              <a:lnSpc>
                <a:spcPct val="120000"/>
              </a:lnSpc>
            </a:pPr>
            <a:r>
              <a:rPr lang="en-US" altLang="zh-CN" dirty="0"/>
              <a:t>(1)</a:t>
            </a:r>
            <a:r>
              <a:rPr lang="zh-CN" altLang="en-US" dirty="0">
                <a:solidFill>
                  <a:srgbClr val="0000FF"/>
                </a:solidFill>
              </a:rPr>
              <a:t>短正文</a:t>
            </a:r>
            <a:r>
              <a:rPr lang="zh-CN" altLang="en-US" dirty="0"/>
              <a:t>的抽取：</a:t>
            </a:r>
            <a:endParaRPr lang="en-US" altLang="zh-CN" dirty="0"/>
          </a:p>
          <a:p>
            <a:pPr lvl="2">
              <a:lnSpc>
                <a:spcPct val="120000"/>
              </a:lnSpc>
            </a:pPr>
            <a:r>
              <a:rPr lang="zh-CN" altLang="en-US" dirty="0"/>
              <a:t>仅依靠数据块大小数据信息，在处理</a:t>
            </a:r>
            <a:r>
              <a:rPr lang="zh-CN" altLang="en-US" dirty="0">
                <a:solidFill>
                  <a:srgbClr val="0000FF"/>
                </a:solidFill>
              </a:rPr>
              <a:t>正文长度较短的数据</a:t>
            </a:r>
            <a:r>
              <a:rPr lang="zh-CN" altLang="en-US" dirty="0"/>
              <a:t>时，可能无法正确识别出正文区域。</a:t>
            </a:r>
          </a:p>
          <a:p>
            <a:pPr lvl="1">
              <a:lnSpc>
                <a:spcPct val="120000"/>
              </a:lnSpc>
            </a:pPr>
            <a:r>
              <a:rPr lang="en-US" altLang="zh-CN" dirty="0"/>
              <a:t>(2)</a:t>
            </a:r>
            <a:r>
              <a:rPr lang="zh-CN" altLang="en-US" dirty="0"/>
              <a:t>包含大量评论的页面</a:t>
            </a:r>
            <a:r>
              <a:rPr lang="en-US" altLang="zh-CN" dirty="0"/>
              <a:t>:</a:t>
            </a:r>
          </a:p>
          <a:p>
            <a:pPr lvl="2">
              <a:lnSpc>
                <a:spcPct val="120000"/>
              </a:lnSpc>
            </a:pPr>
            <a:r>
              <a:rPr lang="zh-CN" altLang="en-US" dirty="0"/>
              <a:t>由于</a:t>
            </a:r>
            <a:r>
              <a:rPr lang="zh-CN" altLang="en-US" dirty="0">
                <a:solidFill>
                  <a:srgbClr val="0000FF"/>
                </a:solidFill>
              </a:rPr>
              <a:t>评论内容较多</a:t>
            </a:r>
            <a:r>
              <a:rPr lang="zh-CN" altLang="en-US" dirty="0"/>
              <a:t>，其所占用的文本块大小可能超过正文所占用的文本块大小，由此导致将评论区域被误认为是正文区域。</a:t>
            </a:r>
          </a:p>
          <a:p>
            <a:pPr>
              <a:lnSpc>
                <a:spcPct val="120000"/>
              </a:lnSpc>
            </a:pPr>
            <a:r>
              <a:rPr lang="zh-CN" altLang="en-US" dirty="0"/>
              <a:t>针对这些问题，可以充分利用同一数据源下的不同页面之间的</a:t>
            </a:r>
            <a:r>
              <a:rPr lang="zh-CN" altLang="en-US" dirty="0">
                <a:solidFill>
                  <a:srgbClr val="0000FF"/>
                </a:solidFill>
              </a:rPr>
              <a:t>结构关联</a:t>
            </a:r>
            <a:r>
              <a:rPr lang="zh-CN" altLang="en-US" dirty="0"/>
              <a:t>来进行数据抽取。</a:t>
            </a:r>
            <a:endParaRPr lang="en-US" altLang="zh-CN" dirty="0"/>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rgbClr val="0000FF"/>
                </a:solidFill>
              </a:rPr>
              <a:t>抽取路径学习</a:t>
            </a:r>
          </a:p>
          <a:p>
            <a:pPr lvl="1"/>
            <a:r>
              <a:rPr lang="zh-CN" altLang="en-US" dirty="0"/>
              <a:t>除了使用种子点</a:t>
            </a:r>
            <a:r>
              <a:rPr lang="en-US" altLang="zh-CN" dirty="0" err="1"/>
              <a:t>seedElement</a:t>
            </a:r>
            <a:r>
              <a:rPr lang="zh-CN" altLang="en-US" dirty="0"/>
              <a:t>找出正文内容外，在内容返回前，还将正文的</a:t>
            </a:r>
            <a:r>
              <a:rPr lang="zh-CN" altLang="en-US" dirty="0">
                <a:solidFill>
                  <a:srgbClr val="0000FF"/>
                </a:solidFill>
              </a:rPr>
              <a:t>抽取路径</a:t>
            </a:r>
            <a:r>
              <a:rPr lang="zh-CN" altLang="en-US" dirty="0"/>
              <a:t>保存到数据库中。</a:t>
            </a:r>
            <a:endParaRPr lang="en-US" altLang="zh-CN" dirty="0"/>
          </a:p>
          <a:p>
            <a:pPr lvl="2"/>
            <a:r>
              <a:rPr lang="zh-CN" altLang="en-US" dirty="0"/>
              <a:t>下图展示了针对网易新闻</a:t>
            </a:r>
            <a:r>
              <a:rPr lang="zh-CN" altLang="en-US" dirty="0">
                <a:solidFill>
                  <a:srgbClr val="0000FF"/>
                </a:solidFill>
              </a:rPr>
              <a:t>抽取了数百个页面后，所积累下的抽取路径</a:t>
            </a:r>
            <a:r>
              <a:rPr lang="zh-CN" altLang="en-US" dirty="0"/>
              <a:t>。</a:t>
            </a:r>
            <a:endParaRPr lang="en-US" altLang="zh-CN" dirty="0"/>
          </a:p>
          <a:p>
            <a:pPr lvl="1"/>
            <a:r>
              <a:rPr lang="zh-CN" altLang="en-US" dirty="0"/>
              <a:t>充分挖掘同一数据源不同页面之间的</a:t>
            </a:r>
            <a:r>
              <a:rPr lang="zh-CN" altLang="en-US" dirty="0">
                <a:solidFill>
                  <a:srgbClr val="0000FF"/>
                </a:solidFill>
              </a:rPr>
              <a:t>结构关联</a:t>
            </a:r>
            <a:r>
              <a:rPr lang="zh-CN" altLang="en-US" dirty="0"/>
              <a:t>，针对抽取规则进行学习</a:t>
            </a:r>
          </a:p>
        </p:txBody>
      </p:sp>
      <p:sp>
        <p:nvSpPr>
          <p:cNvPr id="3" name="标题 2"/>
          <p:cNvSpPr>
            <a:spLocks noGrp="1"/>
          </p:cNvSpPr>
          <p:nvPr>
            <p:ph type="title"/>
          </p:nvPr>
        </p:nvSpPr>
        <p:spPr/>
        <p:txBody>
          <a:bodyPr>
            <a:normAutofit/>
          </a:bodyPr>
          <a:lstStyle/>
          <a:p>
            <a:r>
              <a:rPr lang="en-US" altLang="zh-CN" dirty="0"/>
              <a:t>4.2  </a:t>
            </a:r>
            <a:r>
              <a:rPr lang="zh-CN" altLang="en-US" dirty="0"/>
              <a:t>抽取路径学习</a:t>
            </a:r>
          </a:p>
        </p:txBody>
      </p:sp>
    </p:spTree>
    <p:extLst>
      <p:ext uri="{BB962C8B-B14F-4D97-AF65-F5344CB8AC3E}">
        <p14:creationId xmlns:p14="http://schemas.microsoft.com/office/powerpoint/2010/main" val="3559415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1286" y="0"/>
            <a:ext cx="9124836" cy="6858000"/>
          </a:xfrm>
          <a:prstGeom prst="rect">
            <a:avLst/>
          </a:prstGeom>
        </p:spPr>
      </p:pic>
      <p:sp>
        <p:nvSpPr>
          <p:cNvPr id="5" name="矩形 4"/>
          <p:cNvSpPr/>
          <p:nvPr/>
        </p:nvSpPr>
        <p:spPr>
          <a:xfrm>
            <a:off x="3491880" y="0"/>
            <a:ext cx="4608512" cy="6165304"/>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97357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lgn="l" rtl="0">
              <a:spcBef>
                <a:spcPct val="0"/>
              </a:spcBef>
            </a:pPr>
            <a:r>
              <a:rPr lang="zh-CN" altLang="en-US" sz="3200" dirty="0"/>
              <a:t>多记录数据型页面</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000100" y="1500174"/>
            <a:ext cx="5947754" cy="4392488"/>
          </a:xfrm>
          <a:prstGeom prst="rect">
            <a:avLst/>
          </a:prstGeom>
        </p:spPr>
      </p:pic>
    </p:spTree>
    <p:extLst>
      <p:ext uri="{BB962C8B-B14F-4D97-AF65-F5344CB8AC3E}">
        <p14:creationId xmlns:p14="http://schemas.microsoft.com/office/powerpoint/2010/main" val="3957713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7504" y="260648"/>
            <a:ext cx="8928992" cy="6336704"/>
          </a:xfrm>
        </p:spPr>
        <p:txBody>
          <a:bodyPr>
            <a:normAutofit fontScale="92500" lnSpcReduction="10000"/>
          </a:bodyPr>
          <a:lstStyle/>
          <a:p>
            <a:pPr>
              <a:lnSpc>
                <a:spcPct val="120000"/>
              </a:lnSpc>
            </a:pPr>
            <a:r>
              <a:rPr lang="zh-CN" altLang="en-US" sz="3600"/>
              <a:t>针对一个新的文档型页面，</a:t>
            </a:r>
            <a:endParaRPr lang="en-US" altLang="zh-CN" sz="3600"/>
          </a:p>
          <a:p>
            <a:pPr>
              <a:lnSpc>
                <a:spcPct val="120000"/>
              </a:lnSpc>
            </a:pPr>
            <a:r>
              <a:rPr lang="zh-CN" altLang="en-US" sz="3600"/>
              <a:t>先</a:t>
            </a:r>
            <a:r>
              <a:rPr lang="zh-CN" altLang="en-US" sz="3600" dirty="0"/>
              <a:t>采用</a:t>
            </a:r>
            <a:r>
              <a:rPr lang="zh-CN" altLang="en-US" sz="3600" dirty="0">
                <a:solidFill>
                  <a:srgbClr val="0000FF"/>
                </a:solidFill>
              </a:rPr>
              <a:t>基于视觉信息</a:t>
            </a:r>
            <a:r>
              <a:rPr lang="zh-CN" altLang="en-US" sz="3600" dirty="0"/>
              <a:t>的抽取方法进行数据抽取，并获取</a:t>
            </a:r>
            <a:r>
              <a:rPr lang="zh-CN" altLang="en-US" sz="3600" dirty="0">
                <a:solidFill>
                  <a:srgbClr val="0000FF"/>
                </a:solidFill>
              </a:rPr>
              <a:t>抽取路径</a:t>
            </a:r>
            <a:r>
              <a:rPr lang="zh-CN" altLang="en-US" sz="3600" dirty="0"/>
              <a:t>。</a:t>
            </a:r>
            <a:endParaRPr lang="en-US" altLang="zh-CN" sz="3600" dirty="0"/>
          </a:p>
          <a:p>
            <a:pPr>
              <a:lnSpc>
                <a:spcPct val="120000"/>
              </a:lnSpc>
            </a:pPr>
            <a:r>
              <a:rPr lang="zh-CN" altLang="en-US" sz="3600" dirty="0"/>
              <a:t>将</a:t>
            </a:r>
            <a:r>
              <a:rPr lang="zh-CN" altLang="en-US" sz="3600" dirty="0">
                <a:solidFill>
                  <a:srgbClr val="0000FF"/>
                </a:solidFill>
              </a:rPr>
              <a:t>抽取路径与数据库中的抽取路径记录</a:t>
            </a:r>
            <a:r>
              <a:rPr lang="zh-CN" altLang="en-US" sz="3600" dirty="0"/>
              <a:t>进行比对，</a:t>
            </a:r>
            <a:endParaRPr lang="en-US" altLang="zh-CN" sz="3600" dirty="0"/>
          </a:p>
          <a:p>
            <a:pPr lvl="1">
              <a:lnSpc>
                <a:spcPct val="120000"/>
              </a:lnSpc>
            </a:pPr>
            <a:r>
              <a:rPr lang="zh-CN" altLang="en-US" dirty="0"/>
              <a:t>若与数据库中该数据源最多的抽取路径一致，则认为此次抽取数据块即为所需要的正文内容。</a:t>
            </a:r>
            <a:endParaRPr lang="en-US" altLang="zh-CN" dirty="0"/>
          </a:p>
          <a:p>
            <a:pPr lvl="1">
              <a:lnSpc>
                <a:spcPct val="120000"/>
              </a:lnSpc>
            </a:pPr>
            <a:r>
              <a:rPr lang="zh-CN" altLang="en-US" dirty="0"/>
              <a:t>若两者不一致，则需要进行选择。</a:t>
            </a:r>
            <a:endParaRPr lang="en-US" altLang="zh-CN" dirty="0"/>
          </a:p>
          <a:p>
            <a:pPr lvl="2">
              <a:lnSpc>
                <a:spcPct val="120000"/>
              </a:lnSpc>
            </a:pPr>
            <a:r>
              <a:rPr lang="zh-CN" altLang="en-US" dirty="0">
                <a:solidFill>
                  <a:srgbClr val="0000FF"/>
                </a:solidFill>
              </a:rPr>
              <a:t>选择采用基于视觉的数据抽取方法，</a:t>
            </a:r>
            <a:endParaRPr lang="en-US" altLang="zh-CN" dirty="0">
              <a:solidFill>
                <a:srgbClr val="0000FF"/>
              </a:solidFill>
            </a:endParaRPr>
          </a:p>
          <a:p>
            <a:pPr lvl="3">
              <a:lnSpc>
                <a:spcPct val="120000"/>
              </a:lnSpc>
            </a:pPr>
            <a:r>
              <a:rPr lang="zh-CN" altLang="en-US" dirty="0"/>
              <a:t>意味着可能是出现了</a:t>
            </a:r>
            <a:r>
              <a:rPr lang="zh-CN" altLang="en-US" u="sng" dirty="0"/>
              <a:t>网站模板的变化</a:t>
            </a:r>
            <a:endParaRPr lang="en-US" altLang="zh-CN" dirty="0">
              <a:solidFill>
                <a:srgbClr val="0000FF"/>
              </a:solidFill>
            </a:endParaRPr>
          </a:p>
          <a:p>
            <a:pPr lvl="2">
              <a:lnSpc>
                <a:spcPct val="120000"/>
              </a:lnSpc>
            </a:pPr>
            <a:r>
              <a:rPr lang="zh-CN" altLang="en-US" dirty="0">
                <a:solidFill>
                  <a:srgbClr val="0000FF"/>
                </a:solidFill>
              </a:rPr>
              <a:t>选择采用基于抽取规则的方法</a:t>
            </a:r>
            <a:r>
              <a:rPr lang="zh-CN" altLang="en-US" dirty="0"/>
              <a:t>。</a:t>
            </a:r>
            <a:endParaRPr lang="en-US" altLang="zh-CN" dirty="0"/>
          </a:p>
          <a:p>
            <a:pPr lvl="3">
              <a:lnSpc>
                <a:spcPct val="120000"/>
              </a:lnSpc>
            </a:pPr>
            <a:r>
              <a:rPr lang="zh-CN" altLang="en-US" dirty="0"/>
              <a:t>意味着可能是遇到了</a:t>
            </a:r>
            <a:r>
              <a:rPr lang="zh-CN" altLang="en-US" u="sng" dirty="0"/>
              <a:t>短正文</a:t>
            </a:r>
            <a:r>
              <a:rPr lang="zh-CN" altLang="en-US" dirty="0"/>
              <a:t>页面或者是包含</a:t>
            </a:r>
            <a:r>
              <a:rPr lang="zh-CN" altLang="en-US" u="sng" dirty="0"/>
              <a:t>大量评论</a:t>
            </a:r>
            <a:r>
              <a:rPr lang="zh-CN" altLang="en-US" dirty="0"/>
              <a:t>的页面。</a:t>
            </a:r>
          </a:p>
        </p:txBody>
      </p:sp>
    </p:spTree>
    <p:extLst>
      <p:ext uri="{BB962C8B-B14F-4D97-AF65-F5344CB8AC3E}">
        <p14:creationId xmlns:p14="http://schemas.microsoft.com/office/powerpoint/2010/main" val="238798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600200"/>
            <a:ext cx="8229600" cy="4781128"/>
          </a:xfrm>
        </p:spPr>
        <p:txBody>
          <a:bodyPr>
            <a:normAutofit/>
          </a:bodyPr>
          <a:lstStyle/>
          <a:p>
            <a:pPr>
              <a:lnSpc>
                <a:spcPct val="120000"/>
              </a:lnSpc>
            </a:pPr>
            <a:r>
              <a:rPr lang="zh-CN" altLang="en-US" dirty="0"/>
              <a:t>实质：</a:t>
            </a:r>
            <a:r>
              <a:rPr lang="zh-CN" altLang="en-US" dirty="0">
                <a:solidFill>
                  <a:srgbClr val="0000FF"/>
                </a:solidFill>
              </a:rPr>
              <a:t>基于视觉的方法</a:t>
            </a:r>
            <a:r>
              <a:rPr lang="en-US" altLang="zh-CN" dirty="0">
                <a:solidFill>
                  <a:srgbClr val="0000FF"/>
                </a:solidFill>
              </a:rPr>
              <a:t>+</a:t>
            </a:r>
            <a:r>
              <a:rPr lang="zh-CN" altLang="en-US" dirty="0">
                <a:solidFill>
                  <a:srgbClr val="0000FF"/>
                </a:solidFill>
              </a:rPr>
              <a:t>基于规则的方法  自动选择</a:t>
            </a:r>
            <a:endParaRPr lang="en-US" altLang="zh-CN" dirty="0">
              <a:solidFill>
                <a:srgbClr val="0000FF"/>
              </a:solidFill>
            </a:endParaRPr>
          </a:p>
          <a:p>
            <a:r>
              <a:rPr lang="zh-CN" altLang="en-US" dirty="0"/>
              <a:t>一种基于</a:t>
            </a:r>
            <a:r>
              <a:rPr lang="zh-CN" altLang="en-US" dirty="0">
                <a:solidFill>
                  <a:srgbClr val="0000FF"/>
                </a:solidFill>
              </a:rPr>
              <a:t>贝叶斯最优决策</a:t>
            </a:r>
            <a:r>
              <a:rPr lang="zh-CN" altLang="en-US" dirty="0"/>
              <a:t>的方法</a:t>
            </a:r>
            <a:endParaRPr lang="en-US" altLang="zh-CN" dirty="0"/>
          </a:p>
          <a:p>
            <a:pPr>
              <a:lnSpc>
                <a:spcPct val="120000"/>
              </a:lnSpc>
            </a:pPr>
            <a:r>
              <a:rPr lang="zh-CN" altLang="en-US" dirty="0"/>
              <a:t>定义</a:t>
            </a:r>
            <a:r>
              <a:rPr lang="en-US" altLang="zh-CN" dirty="0"/>
              <a:t>(</a:t>
            </a:r>
            <a:r>
              <a:rPr lang="zh-CN" altLang="en-US" dirty="0">
                <a:solidFill>
                  <a:srgbClr val="0000FF"/>
                </a:solidFill>
              </a:rPr>
              <a:t>决策结果集合</a:t>
            </a:r>
            <a:r>
              <a:rPr lang="en-US" altLang="zh-CN" dirty="0" err="1"/>
              <a:t>DecisionSet</a:t>
            </a:r>
            <a:r>
              <a:rPr lang="en-US" altLang="zh-CN" dirty="0"/>
              <a:t>) :</a:t>
            </a:r>
          </a:p>
          <a:p>
            <a:pPr lvl="1">
              <a:lnSpc>
                <a:spcPct val="120000"/>
              </a:lnSpc>
            </a:pPr>
            <a:r>
              <a:rPr lang="zh-CN" altLang="en-US" dirty="0"/>
              <a:t>冲突解决的决策结果集合包含</a:t>
            </a:r>
            <a:r>
              <a:rPr lang="zh-CN" altLang="en-US" dirty="0">
                <a:solidFill>
                  <a:srgbClr val="0000FF"/>
                </a:solidFill>
              </a:rPr>
              <a:t>两个元素</a:t>
            </a:r>
            <a:r>
              <a:rPr lang="en-US" altLang="zh-CN" dirty="0"/>
              <a:t>:</a:t>
            </a:r>
          </a:p>
          <a:p>
            <a:pPr lvl="2">
              <a:lnSpc>
                <a:spcPct val="120000"/>
              </a:lnSpc>
            </a:pPr>
            <a:r>
              <a:rPr lang="en-US" altLang="zh-CN" dirty="0"/>
              <a:t>Vision:  </a:t>
            </a:r>
            <a:r>
              <a:rPr lang="zh-CN" altLang="en-US" dirty="0"/>
              <a:t>表示最终将采用基于视觉的方法来抽取数据</a:t>
            </a:r>
            <a:r>
              <a:rPr lang="en-US" altLang="zh-CN" dirty="0"/>
              <a:t>;</a:t>
            </a:r>
          </a:p>
          <a:p>
            <a:pPr lvl="2">
              <a:lnSpc>
                <a:spcPct val="120000"/>
              </a:lnSpc>
            </a:pPr>
            <a:r>
              <a:rPr lang="en-US" altLang="zh-CN" dirty="0"/>
              <a:t>Rule:  </a:t>
            </a:r>
            <a:r>
              <a:rPr lang="zh-CN" altLang="en-US" dirty="0"/>
              <a:t>表示最终将采用基于抽取路径的方法来抽取数据。</a:t>
            </a:r>
          </a:p>
          <a:p>
            <a:pPr>
              <a:lnSpc>
                <a:spcPct val="120000"/>
              </a:lnSpc>
            </a:pPr>
            <a:endParaRPr lang="zh-CN" altLang="en-US" dirty="0">
              <a:solidFill>
                <a:srgbClr val="0000FF"/>
              </a:solidFill>
            </a:endParaRPr>
          </a:p>
        </p:txBody>
      </p:sp>
      <p:sp>
        <p:nvSpPr>
          <p:cNvPr id="3" name="标题 2"/>
          <p:cNvSpPr>
            <a:spLocks noGrp="1"/>
          </p:cNvSpPr>
          <p:nvPr>
            <p:ph type="title"/>
          </p:nvPr>
        </p:nvSpPr>
        <p:spPr/>
        <p:txBody>
          <a:bodyPr>
            <a:normAutofit/>
          </a:bodyPr>
          <a:lstStyle/>
          <a:p>
            <a:r>
              <a:rPr lang="en-US" altLang="zh-CN" dirty="0"/>
              <a:t>4.3 </a:t>
            </a:r>
            <a:r>
              <a:rPr lang="zh-CN" altLang="en-US" dirty="0"/>
              <a:t>改进的自适应数据抽取方法</a:t>
            </a:r>
          </a:p>
        </p:txBody>
      </p:sp>
    </p:spTree>
    <p:extLst>
      <p:ext uri="{BB962C8B-B14F-4D97-AF65-F5344CB8AC3E}">
        <p14:creationId xmlns:p14="http://schemas.microsoft.com/office/powerpoint/2010/main" val="114916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42918"/>
            <a:ext cx="8229600" cy="5857916"/>
          </a:xfrm>
        </p:spPr>
        <p:txBody>
          <a:bodyPr>
            <a:normAutofit fontScale="92500" lnSpcReduction="10000"/>
          </a:bodyPr>
          <a:lstStyle/>
          <a:p>
            <a:r>
              <a:rPr lang="zh-CN" altLang="en-US" dirty="0">
                <a:solidFill>
                  <a:srgbClr val="0000FF"/>
                </a:solidFill>
              </a:rPr>
              <a:t>所有特征</a:t>
            </a:r>
            <a:r>
              <a:rPr lang="zh-CN" altLang="en-US" dirty="0"/>
              <a:t>规则需要进行综合考虑，才能得到该数据块是否是正文文本的可能性。</a:t>
            </a:r>
            <a:endParaRPr lang="en-US" altLang="zh-CN" dirty="0"/>
          </a:p>
          <a:p>
            <a:r>
              <a:rPr lang="zh-CN" altLang="en-US" dirty="0"/>
              <a:t>该抽取数据块属于决策结果集合中不同决策结果的可能性值</a:t>
            </a:r>
            <a:r>
              <a:rPr lang="en-US" altLang="zh-CN" dirty="0"/>
              <a:t>:</a:t>
            </a:r>
          </a:p>
          <a:p>
            <a:endParaRPr lang="en-US" altLang="zh-CN" dirty="0"/>
          </a:p>
          <a:p>
            <a:endParaRPr lang="en-US" altLang="zh-CN" dirty="0"/>
          </a:p>
          <a:p>
            <a:endParaRPr lang="en-US" altLang="zh-CN" dirty="0"/>
          </a:p>
          <a:p>
            <a:pPr lvl="1">
              <a:buNone/>
            </a:pPr>
            <a:endParaRPr lang="en-US" altLang="zh-CN" dirty="0">
              <a:solidFill>
                <a:srgbClr val="0000FF"/>
              </a:solidFill>
            </a:endParaRPr>
          </a:p>
          <a:p>
            <a:pPr lvl="1"/>
            <a:r>
              <a:rPr lang="zh-CN" altLang="en-US" dirty="0">
                <a:solidFill>
                  <a:srgbClr val="0000FF"/>
                </a:solidFill>
              </a:rPr>
              <a:t>所有特征</a:t>
            </a:r>
            <a:r>
              <a:rPr lang="en-US" altLang="zh-CN" dirty="0">
                <a:solidFill>
                  <a:srgbClr val="0000FF"/>
                </a:solidFill>
              </a:rPr>
              <a:t> </a:t>
            </a:r>
            <a:r>
              <a:rPr lang="en-US" altLang="zh-CN" i="1" dirty="0" err="1"/>
              <a:t>FeatureSpace</a:t>
            </a:r>
            <a:r>
              <a:rPr lang="en-US" altLang="zh-CN" dirty="0"/>
              <a:t>={</a:t>
            </a:r>
            <a:r>
              <a:rPr lang="en-US" altLang="zh-CN" i="1" dirty="0"/>
              <a:t>FR</a:t>
            </a:r>
            <a:r>
              <a:rPr lang="en-US" altLang="zh-CN" baseline="-25000" dirty="0"/>
              <a:t>1</a:t>
            </a:r>
            <a:r>
              <a:rPr lang="en-US" altLang="zh-CN" dirty="0"/>
              <a:t>,...,</a:t>
            </a:r>
            <a:r>
              <a:rPr lang="en-US" altLang="zh-CN" i="1" dirty="0"/>
              <a:t>FR</a:t>
            </a:r>
            <a:r>
              <a:rPr lang="en-US" altLang="zh-CN" baseline="-25000" dirty="0"/>
              <a:t>7</a:t>
            </a:r>
            <a:r>
              <a:rPr lang="en-US" altLang="zh-CN" dirty="0"/>
              <a:t>}</a:t>
            </a:r>
          </a:p>
          <a:p>
            <a:pPr lvl="1"/>
            <a:r>
              <a:rPr lang="en-US" altLang="zh-CN" i="1" dirty="0"/>
              <a:t>P</a:t>
            </a:r>
            <a:r>
              <a:rPr lang="en-US" altLang="zh-CN" dirty="0"/>
              <a:t>(</a:t>
            </a:r>
            <a:r>
              <a:rPr lang="en-US" altLang="zh-CN" i="1" dirty="0" err="1"/>
              <a:t>FR</a:t>
            </a:r>
            <a:r>
              <a:rPr lang="en-US" altLang="zh-CN" i="1" baseline="-25000" dirty="0" err="1"/>
              <a:t>i</a:t>
            </a:r>
            <a:r>
              <a:rPr lang="en-US" altLang="zh-CN" dirty="0" err="1"/>
              <a:t>|</a:t>
            </a:r>
            <a:r>
              <a:rPr lang="en-US" altLang="zh-CN" i="1" dirty="0" err="1"/>
              <a:t>Dataset</a:t>
            </a:r>
            <a:r>
              <a:rPr lang="en-US" altLang="zh-CN" dirty="0"/>
              <a:t>)</a:t>
            </a:r>
            <a:r>
              <a:rPr lang="zh-CN" altLang="en-US" dirty="0"/>
              <a:t>表示在</a:t>
            </a:r>
            <a:r>
              <a:rPr lang="zh-CN" altLang="en-US" dirty="0">
                <a:solidFill>
                  <a:srgbClr val="0000FF"/>
                </a:solidFill>
              </a:rPr>
              <a:t>所有已抽取数据</a:t>
            </a:r>
            <a:r>
              <a:rPr lang="zh-CN" altLang="en-US" dirty="0"/>
              <a:t>中</a:t>
            </a:r>
            <a:r>
              <a:rPr lang="en-US" altLang="zh-CN" i="1" dirty="0" err="1"/>
              <a:t>FR</a:t>
            </a:r>
            <a:r>
              <a:rPr lang="en-US" altLang="zh-CN" i="1" baseline="-25000" dirty="0" err="1"/>
              <a:t>i</a:t>
            </a:r>
            <a:r>
              <a:rPr lang="zh-CN" altLang="en-US" dirty="0"/>
              <a:t>的后验概率。</a:t>
            </a:r>
            <a:endParaRPr lang="en-US" altLang="zh-CN" dirty="0"/>
          </a:p>
          <a:p>
            <a:pPr lvl="2"/>
            <a:r>
              <a:rPr lang="zh-CN" altLang="en-US" dirty="0"/>
              <a:t>即可以理解为这种特征的重要性，</a:t>
            </a:r>
            <a:endParaRPr lang="en-US" altLang="zh-CN" dirty="0"/>
          </a:p>
          <a:p>
            <a:pPr lvl="2"/>
            <a:r>
              <a:rPr lang="zh-CN" altLang="en-US" dirty="0"/>
              <a:t>或者这种特征在已抽取数据中出现的比例</a:t>
            </a:r>
            <a:endParaRPr lang="en-US" altLang="zh-CN" dirty="0"/>
          </a:p>
          <a:p>
            <a:endParaRPr lang="zh-CN" altLang="en-US" dirty="0"/>
          </a:p>
          <a:p>
            <a:endParaRPr lang="zh-CN" altLang="en-US" dirty="0"/>
          </a:p>
        </p:txBody>
      </p:sp>
      <p:graphicFrame>
        <p:nvGraphicFramePr>
          <p:cNvPr id="31746" name="Object 2"/>
          <p:cNvGraphicFramePr>
            <a:graphicFrameLocks noChangeAspect="1"/>
          </p:cNvGraphicFramePr>
          <p:nvPr/>
        </p:nvGraphicFramePr>
        <p:xfrm>
          <a:off x="1142976" y="2643182"/>
          <a:ext cx="7064375" cy="1476375"/>
        </p:xfrm>
        <a:graphic>
          <a:graphicData uri="http://schemas.openxmlformats.org/presentationml/2006/ole">
            <mc:AlternateContent xmlns:mc="http://schemas.openxmlformats.org/markup-compatibility/2006">
              <mc:Choice xmlns:v="urn:schemas-microsoft-com:vml" Requires="v">
                <p:oleObj name="Equation" r:id="rId2" imgW="2793960" imgH="583920" progId="">
                  <p:embed/>
                </p:oleObj>
              </mc:Choice>
              <mc:Fallback>
                <p:oleObj name="Equation" r:id="rId2" imgW="2793960" imgH="58392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76" y="2643182"/>
                        <a:ext cx="7064375" cy="1476375"/>
                      </a:xfrm>
                      <a:prstGeom prst="rect">
                        <a:avLst/>
                      </a:prstGeom>
                      <a:solidFill>
                        <a:srgbClr val="EBF1DE"/>
                      </a:solidFill>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900634"/>
          </a:xfrm>
        </p:spPr>
        <p:txBody>
          <a:bodyPr>
            <a:normAutofit fontScale="77500" lnSpcReduction="20000"/>
          </a:bodyPr>
          <a:lstStyle/>
          <a:p>
            <a:pPr algn="just">
              <a:lnSpc>
                <a:spcPct val="120000"/>
              </a:lnSpc>
            </a:pPr>
            <a:r>
              <a:rPr lang="zh-CN" altLang="en-US" dirty="0"/>
              <a:t>定义</a:t>
            </a:r>
            <a:r>
              <a:rPr lang="en-US" altLang="zh-CN" dirty="0"/>
              <a:t> (</a:t>
            </a:r>
            <a:r>
              <a:rPr lang="zh-CN" altLang="en-US" dirty="0">
                <a:solidFill>
                  <a:srgbClr val="0000FF"/>
                </a:solidFill>
              </a:rPr>
              <a:t>特征规则空间</a:t>
            </a:r>
            <a:r>
              <a:rPr lang="en-US" altLang="zh-CN" dirty="0" err="1">
                <a:solidFill>
                  <a:srgbClr val="0000FF"/>
                </a:solidFill>
              </a:rPr>
              <a:t>FeatureSpace</a:t>
            </a:r>
            <a:r>
              <a:rPr lang="en-US" altLang="zh-CN" dirty="0"/>
              <a:t>) :</a:t>
            </a:r>
          </a:p>
          <a:p>
            <a:pPr lvl="1" algn="just">
              <a:lnSpc>
                <a:spcPct val="120000"/>
              </a:lnSpc>
            </a:pPr>
            <a:r>
              <a:rPr lang="zh-CN" altLang="en-US" dirty="0"/>
              <a:t>影响决策结果的一些特征规则。</a:t>
            </a:r>
            <a:endParaRPr lang="en-US" altLang="zh-CN" dirty="0"/>
          </a:p>
          <a:p>
            <a:pPr algn="just">
              <a:lnSpc>
                <a:spcPct val="120000"/>
              </a:lnSpc>
            </a:pPr>
            <a:r>
              <a:rPr lang="zh-CN" altLang="en-US" dirty="0"/>
              <a:t>观察发现，从视觉效果看，网页中的数据块有如下</a:t>
            </a:r>
            <a:r>
              <a:rPr lang="zh-CN" altLang="en-US" dirty="0">
                <a:solidFill>
                  <a:srgbClr val="0000FF"/>
                </a:solidFill>
              </a:rPr>
              <a:t>视觉特征</a:t>
            </a:r>
            <a:r>
              <a:rPr lang="en-US" altLang="zh-CN" dirty="0"/>
              <a:t>:</a:t>
            </a:r>
          </a:p>
          <a:p>
            <a:pPr lvl="1" algn="just">
              <a:lnSpc>
                <a:spcPct val="120000"/>
              </a:lnSpc>
            </a:pPr>
            <a:r>
              <a:rPr lang="en-US" altLang="zh-CN" dirty="0"/>
              <a:t>FR</a:t>
            </a:r>
            <a:r>
              <a:rPr lang="en-US" altLang="zh-CN" baseline="-25000" dirty="0"/>
              <a:t>1</a:t>
            </a:r>
            <a:r>
              <a:rPr lang="en-US" altLang="zh-CN" dirty="0"/>
              <a:t>:</a:t>
            </a:r>
            <a:r>
              <a:rPr lang="zh-CN" altLang="en-US" dirty="0"/>
              <a:t>正文内容通常位于标题之下</a:t>
            </a:r>
            <a:r>
              <a:rPr lang="en-US" altLang="zh-CN" dirty="0"/>
              <a:t>;</a:t>
            </a:r>
          </a:p>
          <a:p>
            <a:pPr lvl="1" algn="just">
              <a:lnSpc>
                <a:spcPct val="120000"/>
              </a:lnSpc>
            </a:pPr>
            <a:r>
              <a:rPr lang="en-US" altLang="zh-CN" dirty="0"/>
              <a:t>FR</a:t>
            </a:r>
            <a:r>
              <a:rPr lang="en-US" altLang="zh-CN" baseline="-25000" dirty="0"/>
              <a:t>2</a:t>
            </a:r>
            <a:r>
              <a:rPr lang="en-US" altLang="zh-CN" dirty="0"/>
              <a:t>:</a:t>
            </a:r>
            <a:r>
              <a:rPr lang="zh-CN" altLang="en-US" dirty="0"/>
              <a:t>与标题的距离越近，其为正文的可能性也越大</a:t>
            </a:r>
            <a:r>
              <a:rPr lang="en-US" altLang="zh-CN" dirty="0"/>
              <a:t>;</a:t>
            </a:r>
          </a:p>
          <a:p>
            <a:pPr lvl="1" algn="just">
              <a:lnSpc>
                <a:spcPct val="120000"/>
              </a:lnSpc>
            </a:pPr>
            <a:r>
              <a:rPr lang="en-US" altLang="zh-CN" dirty="0"/>
              <a:t>FR</a:t>
            </a:r>
            <a:r>
              <a:rPr lang="en-US" altLang="zh-CN" baseline="-25000" dirty="0"/>
              <a:t>3</a:t>
            </a:r>
            <a:r>
              <a:rPr lang="en-US" altLang="zh-CN" dirty="0"/>
              <a:t>:</a:t>
            </a:r>
            <a:r>
              <a:rPr lang="zh-CN" altLang="en-US" dirty="0"/>
              <a:t>正文部分所占用的数据块通常较大</a:t>
            </a:r>
            <a:r>
              <a:rPr lang="en-US" altLang="zh-CN" dirty="0"/>
              <a:t>;</a:t>
            </a:r>
          </a:p>
          <a:p>
            <a:pPr lvl="1" algn="just">
              <a:lnSpc>
                <a:spcPct val="120000"/>
              </a:lnSpc>
            </a:pPr>
            <a:r>
              <a:rPr lang="en-US" altLang="zh-CN" dirty="0"/>
              <a:t>FR</a:t>
            </a:r>
            <a:r>
              <a:rPr lang="en-US" altLang="zh-CN" baseline="-25000" dirty="0"/>
              <a:t>4</a:t>
            </a:r>
            <a:r>
              <a:rPr lang="en-US" altLang="zh-CN" dirty="0"/>
              <a:t>: </a:t>
            </a:r>
            <a:r>
              <a:rPr lang="zh-CN" altLang="en-US" dirty="0"/>
              <a:t>正文中包含的链接密度通常比较低</a:t>
            </a:r>
            <a:r>
              <a:rPr lang="en-US" altLang="zh-CN" dirty="0"/>
              <a:t>;</a:t>
            </a:r>
            <a:endParaRPr lang="zh-CN" altLang="en-US" dirty="0"/>
          </a:p>
          <a:p>
            <a:pPr lvl="1" algn="just">
              <a:lnSpc>
                <a:spcPct val="120000"/>
              </a:lnSpc>
            </a:pPr>
            <a:r>
              <a:rPr lang="en-US" altLang="zh-CN" dirty="0"/>
              <a:t>FR</a:t>
            </a:r>
            <a:r>
              <a:rPr lang="en-US" altLang="zh-CN" baseline="-25000" dirty="0"/>
              <a:t>5</a:t>
            </a:r>
            <a:r>
              <a:rPr lang="en-US" altLang="zh-CN" dirty="0"/>
              <a:t>:</a:t>
            </a:r>
            <a:r>
              <a:rPr lang="zh-CN" altLang="en-US" dirty="0"/>
              <a:t>正文通常会经过页面的中轴线</a:t>
            </a:r>
            <a:r>
              <a:rPr lang="en-US" altLang="zh-CN" dirty="0"/>
              <a:t>;</a:t>
            </a:r>
          </a:p>
          <a:p>
            <a:pPr lvl="1" algn="just">
              <a:lnSpc>
                <a:spcPct val="120000"/>
              </a:lnSpc>
            </a:pPr>
            <a:r>
              <a:rPr lang="en-US" altLang="zh-CN" dirty="0"/>
              <a:t>FR</a:t>
            </a:r>
            <a:r>
              <a:rPr lang="en-US" altLang="zh-CN" baseline="-25000" dirty="0"/>
              <a:t>6</a:t>
            </a:r>
            <a:r>
              <a:rPr lang="en-US" altLang="zh-CN" dirty="0"/>
              <a:t>:</a:t>
            </a:r>
            <a:r>
              <a:rPr lang="zh-CN" altLang="en-US" dirty="0"/>
              <a:t>正文的字体大小通常比标题字体要小，而较网页中其他部分的字体要大</a:t>
            </a:r>
            <a:r>
              <a:rPr lang="en-US" altLang="zh-CN" dirty="0"/>
              <a:t>;</a:t>
            </a:r>
          </a:p>
          <a:p>
            <a:pPr lvl="1" algn="just">
              <a:lnSpc>
                <a:spcPct val="120000"/>
              </a:lnSpc>
            </a:pPr>
            <a:r>
              <a:rPr lang="en-US" altLang="zh-CN" dirty="0"/>
              <a:t>FR</a:t>
            </a:r>
            <a:r>
              <a:rPr lang="en-US" altLang="zh-CN" baseline="-25000" dirty="0"/>
              <a:t>7</a:t>
            </a:r>
            <a:r>
              <a:rPr lang="en-US" altLang="zh-CN" dirty="0"/>
              <a:t>:</a:t>
            </a:r>
            <a:r>
              <a:rPr lang="zh-CN" altLang="en-US" dirty="0"/>
              <a:t>文本区域的宽度通常不会发生变化。</a:t>
            </a:r>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a:t>通过先前基于视觉方法积累起的数据集合，可以获得以上</a:t>
            </a:r>
            <a:r>
              <a:rPr lang="zh-CN" altLang="en-US" dirty="0">
                <a:solidFill>
                  <a:srgbClr val="0000FF"/>
                </a:solidFill>
              </a:rPr>
              <a:t>视觉特征的平均值</a:t>
            </a:r>
            <a:r>
              <a:rPr lang="zh-CN" altLang="en-US" dirty="0"/>
              <a:t>，再用于检测需待抽取</a:t>
            </a:r>
            <a:r>
              <a:rPr lang="zh-CN" altLang="en-US"/>
              <a:t>文本使用哪种</a:t>
            </a:r>
            <a:r>
              <a:rPr lang="zh-CN" altLang="en-US" dirty="0"/>
              <a:t>方法</a:t>
            </a:r>
            <a:r>
              <a:rPr lang="en-US" altLang="zh-CN" dirty="0"/>
              <a:t>{</a:t>
            </a:r>
            <a:r>
              <a:rPr lang="en-US" altLang="zh-CN" dirty="0" err="1"/>
              <a:t>vision,rule</a:t>
            </a:r>
            <a:r>
              <a:rPr lang="en-US" altLang="zh-CN" dirty="0"/>
              <a:t>}:</a:t>
            </a:r>
          </a:p>
          <a:p>
            <a:endParaRPr lang="en-US" altLang="zh-CN" dirty="0"/>
          </a:p>
          <a:p>
            <a:pPr algn="just"/>
            <a:endParaRPr lang="en-US" altLang="zh-CN" dirty="0"/>
          </a:p>
          <a:p>
            <a:pPr lvl="1">
              <a:spcBef>
                <a:spcPts val="3600"/>
              </a:spcBef>
            </a:pPr>
            <a:r>
              <a:rPr lang="zh-CN" altLang="en-US" dirty="0"/>
              <a:t>单个特征</a:t>
            </a:r>
            <a:endParaRPr lang="en-US" altLang="zh-CN" dirty="0"/>
          </a:p>
          <a:p>
            <a:pPr lvl="1">
              <a:spcBef>
                <a:spcPts val="600"/>
              </a:spcBef>
            </a:pPr>
            <a:r>
              <a:rPr lang="zh-CN" altLang="en-US" dirty="0"/>
              <a:t>其中，</a:t>
            </a:r>
            <a:r>
              <a:rPr lang="en-US" altLang="zh-CN" i="1" dirty="0">
                <a:solidFill>
                  <a:srgbClr val="0000FF"/>
                </a:solidFill>
              </a:rPr>
              <a:t>check</a:t>
            </a:r>
            <a:r>
              <a:rPr lang="en-US" altLang="zh-CN" dirty="0">
                <a:solidFill>
                  <a:srgbClr val="0000FF"/>
                </a:solidFill>
              </a:rPr>
              <a:t>(</a:t>
            </a:r>
            <a:r>
              <a:rPr lang="en-US" altLang="zh-CN" i="1" dirty="0" err="1">
                <a:solidFill>
                  <a:srgbClr val="0000FF"/>
                </a:solidFill>
              </a:rPr>
              <a:t>FR</a:t>
            </a:r>
            <a:r>
              <a:rPr lang="en-US" altLang="zh-CN" i="1" baseline="-25000" dirty="0" err="1">
                <a:solidFill>
                  <a:srgbClr val="0000FF"/>
                </a:solidFill>
              </a:rPr>
              <a:t>i</a:t>
            </a:r>
            <a:r>
              <a:rPr lang="en-US" altLang="zh-CN" dirty="0">
                <a:solidFill>
                  <a:srgbClr val="0000FF"/>
                </a:solidFill>
              </a:rPr>
              <a:t>, </a:t>
            </a:r>
            <a:r>
              <a:rPr lang="en-US" altLang="zh-CN" i="1" dirty="0">
                <a:solidFill>
                  <a:srgbClr val="0000FF"/>
                </a:solidFill>
              </a:rPr>
              <a:t>block</a:t>
            </a:r>
            <a:r>
              <a:rPr lang="en-US" altLang="zh-CN" dirty="0">
                <a:solidFill>
                  <a:srgbClr val="0000FF"/>
                </a:solidFill>
              </a:rPr>
              <a:t>)</a:t>
            </a:r>
            <a:r>
              <a:rPr lang="zh-CN" altLang="en-US" dirty="0"/>
              <a:t>表示根据特征</a:t>
            </a:r>
            <a:r>
              <a:rPr lang="en-US" altLang="zh-CN" i="1" dirty="0" err="1"/>
              <a:t>FR</a:t>
            </a:r>
            <a:r>
              <a:rPr lang="en-US" altLang="zh-CN" i="1" baseline="-25000" dirty="0" err="1"/>
              <a:t>i</a:t>
            </a:r>
            <a:r>
              <a:rPr lang="zh-CN" altLang="en-US" dirty="0"/>
              <a:t>的判断函数，</a:t>
            </a:r>
            <a:endParaRPr lang="en-US" altLang="zh-CN" dirty="0"/>
          </a:p>
          <a:p>
            <a:pPr lvl="2">
              <a:spcBef>
                <a:spcPts val="600"/>
              </a:spcBef>
            </a:pPr>
            <a:r>
              <a:rPr lang="zh-CN" altLang="en-US" dirty="0"/>
              <a:t>其返回</a:t>
            </a:r>
            <a:r>
              <a:rPr lang="en-US" altLang="zh-CN" dirty="0"/>
              <a:t>[+]</a:t>
            </a:r>
            <a:r>
              <a:rPr lang="zh-CN" altLang="en-US" dirty="0"/>
              <a:t>或者</a:t>
            </a:r>
            <a:r>
              <a:rPr lang="en-US" altLang="zh-CN" dirty="0"/>
              <a:t>[-]</a:t>
            </a:r>
            <a:r>
              <a:rPr lang="zh-CN" altLang="en-US" dirty="0"/>
              <a:t>，</a:t>
            </a:r>
            <a:endParaRPr lang="en-US" altLang="zh-CN" dirty="0"/>
          </a:p>
          <a:p>
            <a:pPr lvl="2">
              <a:spcBef>
                <a:spcPts val="600"/>
              </a:spcBef>
            </a:pPr>
            <a:r>
              <a:rPr lang="zh-CN" altLang="en-US" dirty="0"/>
              <a:t>从而决定</a:t>
            </a:r>
            <a:r>
              <a:rPr lang="en-US" altLang="zh-CN" i="1" dirty="0"/>
              <a:t>P</a:t>
            </a:r>
            <a:r>
              <a:rPr lang="en-US" altLang="zh-CN" dirty="0"/>
              <a:t>(</a:t>
            </a:r>
            <a:r>
              <a:rPr lang="en-US" altLang="zh-CN" i="1" dirty="0" err="1"/>
              <a:t>decision</a:t>
            </a:r>
            <a:r>
              <a:rPr lang="en-US" altLang="zh-CN" dirty="0" err="1"/>
              <a:t>|</a:t>
            </a:r>
            <a:r>
              <a:rPr lang="en-US" altLang="zh-CN" i="1" dirty="0" err="1"/>
              <a:t>FR</a:t>
            </a:r>
            <a:r>
              <a:rPr lang="en-US" altLang="zh-CN" i="1" baseline="-25000" dirty="0" err="1"/>
              <a:t>i</a:t>
            </a:r>
            <a:r>
              <a:rPr lang="en-US" altLang="zh-CN" dirty="0"/>
              <a:t>)</a:t>
            </a:r>
            <a:r>
              <a:rPr lang="zh-CN" altLang="en-US" dirty="0"/>
              <a:t>的值是</a:t>
            </a:r>
            <a:r>
              <a:rPr lang="en-US" altLang="zh-CN" i="1" dirty="0"/>
              <a:t>vision</a:t>
            </a:r>
            <a:r>
              <a:rPr lang="zh-CN" altLang="en-US" dirty="0"/>
              <a:t>还是</a:t>
            </a:r>
            <a:r>
              <a:rPr lang="en-US" altLang="zh-CN" i="1" dirty="0"/>
              <a:t>rule</a:t>
            </a:r>
            <a:r>
              <a:rPr lang="zh-CN" altLang="en-US" dirty="0"/>
              <a:t>。</a:t>
            </a:r>
            <a:endParaRPr lang="en-US" altLang="zh-CN" dirty="0"/>
          </a:p>
          <a:p>
            <a:endParaRPr lang="zh-CN" altLang="en-US" dirty="0"/>
          </a:p>
        </p:txBody>
      </p:sp>
      <p:graphicFrame>
        <p:nvGraphicFramePr>
          <p:cNvPr id="32771" name="Object 3"/>
          <p:cNvGraphicFramePr>
            <a:graphicFrameLocks noChangeAspect="1"/>
          </p:cNvGraphicFramePr>
          <p:nvPr/>
        </p:nvGraphicFramePr>
        <p:xfrm>
          <a:off x="1000100" y="3000372"/>
          <a:ext cx="7643834" cy="1080719"/>
        </p:xfrm>
        <a:graphic>
          <a:graphicData uri="http://schemas.openxmlformats.org/presentationml/2006/ole">
            <mc:AlternateContent xmlns:mc="http://schemas.openxmlformats.org/markup-compatibility/2006">
              <mc:Choice xmlns:v="urn:schemas-microsoft-com:vml" Requires="v">
                <p:oleObj name="Equation" r:id="rId2" imgW="3416040" imgH="482400" progId="">
                  <p:embed/>
                </p:oleObj>
              </mc:Choice>
              <mc:Fallback>
                <p:oleObj name="Equation" r:id="rId2" imgW="3416040" imgH="48240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3000372"/>
                        <a:ext cx="7643834" cy="1080719"/>
                      </a:xfrm>
                      <a:prstGeom prst="rect">
                        <a:avLst/>
                      </a:prstGeom>
                      <a:solidFill>
                        <a:srgbClr val="EBF1DE"/>
                      </a:solidFill>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829196"/>
          </a:xfrm>
        </p:spPr>
        <p:txBody>
          <a:bodyPr>
            <a:normAutofit fontScale="85000" lnSpcReduction="20000"/>
          </a:bodyPr>
          <a:lstStyle/>
          <a:p>
            <a:r>
              <a:rPr lang="zh-CN" altLang="en-US" dirty="0"/>
              <a:t>最终的最优决策结果为：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en-US" altLang="zh-CN" i="1" dirty="0" err="1"/>
              <a:t>DecisionSet</a:t>
            </a:r>
            <a:r>
              <a:rPr lang="en-US" altLang="zh-CN" dirty="0"/>
              <a:t>={</a:t>
            </a:r>
            <a:r>
              <a:rPr lang="en-US" altLang="zh-CN" i="1" dirty="0"/>
              <a:t>vision</a:t>
            </a:r>
            <a:r>
              <a:rPr lang="en-US" altLang="zh-CN" dirty="0"/>
              <a:t>, </a:t>
            </a:r>
            <a:r>
              <a:rPr lang="en-US" altLang="zh-CN" i="1" dirty="0"/>
              <a:t>rule</a:t>
            </a:r>
            <a:r>
              <a:rPr lang="en-US" altLang="zh-CN" dirty="0"/>
              <a:t>}</a:t>
            </a:r>
          </a:p>
          <a:p>
            <a:pPr lvl="1"/>
            <a:r>
              <a:rPr lang="zh-CN" altLang="en-US" dirty="0"/>
              <a:t>如果最优决策结果为</a:t>
            </a:r>
            <a:r>
              <a:rPr lang="en-US" altLang="zh-CN" dirty="0"/>
              <a:t>vision</a:t>
            </a:r>
            <a:r>
              <a:rPr lang="zh-CN" altLang="en-US" dirty="0"/>
              <a:t>，则采用基于视觉的数据抽取方法，并在数据库中相应地更新抽取规则</a:t>
            </a:r>
            <a:endParaRPr lang="en-US" altLang="zh-CN" dirty="0"/>
          </a:p>
          <a:p>
            <a:pPr lvl="1"/>
            <a:r>
              <a:rPr lang="zh-CN" altLang="en-US" dirty="0"/>
              <a:t>若最优决策结果为</a:t>
            </a:r>
            <a:r>
              <a:rPr lang="en-US" altLang="zh-CN" dirty="0"/>
              <a:t>rule</a:t>
            </a:r>
            <a:r>
              <a:rPr lang="zh-CN" altLang="en-US" dirty="0"/>
              <a:t>，则采用基于抽取规则的抽取方法。</a:t>
            </a:r>
          </a:p>
          <a:p>
            <a:pPr lvl="1"/>
            <a:endParaRPr lang="en-US" altLang="zh-CN" dirty="0"/>
          </a:p>
          <a:p>
            <a:endParaRPr lang="zh-CN" altLang="en-US" dirty="0"/>
          </a:p>
        </p:txBody>
      </p:sp>
      <p:graphicFrame>
        <p:nvGraphicFramePr>
          <p:cNvPr id="33795" name="Object 3"/>
          <p:cNvGraphicFramePr>
            <a:graphicFrameLocks noChangeAspect="1"/>
          </p:cNvGraphicFramePr>
          <p:nvPr/>
        </p:nvGraphicFramePr>
        <p:xfrm>
          <a:off x="928662" y="2285992"/>
          <a:ext cx="7840686" cy="1901783"/>
        </p:xfrm>
        <a:graphic>
          <a:graphicData uri="http://schemas.openxmlformats.org/presentationml/2006/ole">
            <mc:AlternateContent xmlns:mc="http://schemas.openxmlformats.org/markup-compatibility/2006">
              <mc:Choice xmlns:v="urn:schemas-microsoft-com:vml" Requires="v">
                <p:oleObj name="Equation" r:id="rId2" imgW="3720960" imgH="901440" progId="">
                  <p:embed/>
                </p:oleObj>
              </mc:Choice>
              <mc:Fallback>
                <p:oleObj name="Equation" r:id="rId2" imgW="3720960" imgH="9014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62" y="2285992"/>
                        <a:ext cx="7840686" cy="1901783"/>
                      </a:xfrm>
                      <a:prstGeom prst="rect">
                        <a:avLst/>
                      </a:prstGeom>
                      <a:solidFill>
                        <a:srgbClr val="EBF1DE"/>
                      </a:solidFill>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抽取规则更新</a:t>
            </a:r>
          </a:p>
        </p:txBody>
      </p:sp>
      <p:sp>
        <p:nvSpPr>
          <p:cNvPr id="3" name="内容占位符 2"/>
          <p:cNvSpPr>
            <a:spLocks noGrp="1"/>
          </p:cNvSpPr>
          <p:nvPr>
            <p:ph idx="1"/>
          </p:nvPr>
        </p:nvSpPr>
        <p:spPr/>
        <p:txBody>
          <a:bodyPr>
            <a:normAutofit fontScale="77500" lnSpcReduction="20000"/>
          </a:bodyPr>
          <a:lstStyle/>
          <a:p>
            <a:pPr>
              <a:lnSpc>
                <a:spcPct val="120000"/>
              </a:lnSpc>
            </a:pPr>
            <a:r>
              <a:rPr lang="zh-CN" altLang="en-US" dirty="0"/>
              <a:t>在方法选择时，如果最终采用的是</a:t>
            </a:r>
            <a:r>
              <a:rPr lang="en-US" altLang="zh-CN" dirty="0"/>
              <a:t>vision</a:t>
            </a:r>
          </a:p>
          <a:p>
            <a:pPr lvl="1">
              <a:lnSpc>
                <a:spcPct val="120000"/>
              </a:lnSpc>
            </a:pPr>
            <a:r>
              <a:rPr lang="zh-CN" altLang="en-US" dirty="0"/>
              <a:t>则说明可能是网页的模板发生了变化，</a:t>
            </a:r>
            <a:endParaRPr lang="en-US" altLang="zh-CN" dirty="0"/>
          </a:p>
          <a:p>
            <a:pPr lvl="1">
              <a:lnSpc>
                <a:spcPct val="120000"/>
              </a:lnSpc>
            </a:pPr>
            <a:r>
              <a:rPr lang="zh-CN" altLang="en-US" dirty="0"/>
              <a:t>因此需要进行抽取规则的更新，为自适应抽取积累抽取经验</a:t>
            </a:r>
            <a:endParaRPr lang="en-US" altLang="zh-CN" dirty="0"/>
          </a:p>
          <a:p>
            <a:pPr>
              <a:lnSpc>
                <a:spcPct val="120000"/>
              </a:lnSpc>
            </a:pPr>
            <a:r>
              <a:rPr lang="zh-CN" altLang="en-US"/>
              <a:t>最直观的</a:t>
            </a:r>
            <a:r>
              <a:rPr lang="zh-CN" altLang="en-US">
                <a:solidFill>
                  <a:srgbClr val="0000FF"/>
                </a:solidFill>
              </a:rPr>
              <a:t>更新方法</a:t>
            </a:r>
            <a:r>
              <a:rPr lang="zh-CN" altLang="en-US"/>
              <a:t>就是在完全匹配的抽取规则命中次数上进行累加。</a:t>
            </a:r>
            <a:endParaRPr lang="en-US" altLang="zh-CN"/>
          </a:p>
          <a:p>
            <a:pPr lvl="1">
              <a:lnSpc>
                <a:spcPct val="120000"/>
              </a:lnSpc>
            </a:pPr>
            <a:r>
              <a:rPr lang="zh-CN" altLang="en-US"/>
              <a:t>这种方法能够进行抽取经验的积累，</a:t>
            </a:r>
            <a:endParaRPr lang="en-US" altLang="zh-CN"/>
          </a:p>
          <a:p>
            <a:pPr lvl="1">
              <a:lnSpc>
                <a:spcPct val="120000"/>
              </a:lnSpc>
            </a:pPr>
            <a:r>
              <a:rPr lang="zh-CN" altLang="en-US"/>
              <a:t>问题：网页模板发生变动时，如果原来的抽取规则积累的命中次数较多，则需要经过较多次的冲突解决后，才能够达到一个</a:t>
            </a:r>
            <a:r>
              <a:rPr lang="zh-CN" altLang="en-US">
                <a:solidFill>
                  <a:srgbClr val="0000FF"/>
                </a:solidFill>
              </a:rPr>
              <a:t>重新平衡的状态</a:t>
            </a:r>
            <a:endParaRPr lang="en-US" altLang="zh-CN">
              <a:solidFill>
                <a:srgbClr val="0000FF"/>
              </a:solidFill>
            </a:endParaRPr>
          </a:p>
          <a:p>
            <a:pPr lvl="1">
              <a:lnSpc>
                <a:spcPct val="120000"/>
              </a:lnSpc>
            </a:pPr>
            <a:r>
              <a:rPr lang="zh-CN" altLang="en-US"/>
              <a:t>为了解决上述问题，要在</a:t>
            </a:r>
            <a:r>
              <a:rPr lang="zh-CN" altLang="en-US">
                <a:solidFill>
                  <a:srgbClr val="0000FF"/>
                </a:solidFill>
              </a:rPr>
              <a:t>增加</a:t>
            </a:r>
            <a:r>
              <a:rPr lang="zh-CN" altLang="en-US"/>
              <a:t>新规则命中次数时，</a:t>
            </a:r>
            <a:r>
              <a:rPr lang="zh-CN" altLang="en-US">
                <a:solidFill>
                  <a:srgbClr val="0000FF"/>
                </a:solidFill>
              </a:rPr>
              <a:t>同时减少</a:t>
            </a:r>
            <a:r>
              <a:rPr lang="zh-CN" altLang="en-US"/>
              <a:t>其它最大命中次数的抽取规则的命中次数。</a:t>
            </a:r>
            <a:endParaRPr lang="en-US" altLang="zh-CN"/>
          </a:p>
          <a:p>
            <a:pPr>
              <a:lnSpc>
                <a:spcPct val="120000"/>
              </a:lnSpc>
            </a:pPr>
            <a:endParaRPr lang="en-US" altLang="zh-CN" dirty="0"/>
          </a:p>
          <a:p>
            <a:pPr>
              <a:lnSpc>
                <a:spcPct val="120000"/>
              </a:lnSpc>
            </a:pPr>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pPr>
              <a:lnSpc>
                <a:spcPct val="120000"/>
              </a:lnSpc>
            </a:pPr>
            <a:r>
              <a:rPr lang="zh-CN" altLang="zh-CN" b="1" dirty="0"/>
              <a:t>二、多记录数据型页面的抽取方法</a:t>
            </a:r>
            <a:endParaRPr lang="en-US" altLang="zh-CN" b="1" dirty="0"/>
          </a:p>
          <a:p>
            <a:pPr lvl="1">
              <a:lnSpc>
                <a:spcPct val="120000"/>
              </a:lnSpc>
            </a:pPr>
            <a:r>
              <a:rPr lang="zh-CN" altLang="en-US" dirty="0"/>
              <a:t>若干观察得到的规则</a:t>
            </a:r>
            <a:endParaRPr lang="en-US" altLang="zh-CN" dirty="0"/>
          </a:p>
          <a:p>
            <a:pPr lvl="1">
              <a:lnSpc>
                <a:spcPct val="120000"/>
              </a:lnSpc>
            </a:pPr>
            <a:r>
              <a:rPr lang="zh-CN" altLang="en-US" dirty="0"/>
              <a:t>子树比对</a:t>
            </a:r>
            <a:endParaRPr lang="zh-CN" altLang="zh-CN" b="1" dirty="0"/>
          </a:p>
          <a:p>
            <a:pPr>
              <a:lnSpc>
                <a:spcPct val="120000"/>
              </a:lnSpc>
            </a:pPr>
            <a:r>
              <a:rPr lang="zh-CN" altLang="zh-CN" b="1" dirty="0"/>
              <a:t>三、单记录数据型页抽取方法</a:t>
            </a:r>
            <a:endParaRPr lang="en-US" altLang="zh-CN" b="1" dirty="0"/>
          </a:p>
          <a:p>
            <a:pPr lvl="1">
              <a:lnSpc>
                <a:spcPct val="120000"/>
              </a:lnSpc>
            </a:pPr>
            <a:r>
              <a:rPr lang="zh-CN" altLang="en-US" dirty="0"/>
              <a:t>以增量方式推导网页模板。</a:t>
            </a:r>
            <a:endParaRPr lang="en-US" altLang="zh-CN" dirty="0"/>
          </a:p>
          <a:p>
            <a:pPr lvl="2">
              <a:lnSpc>
                <a:spcPct val="120000"/>
              </a:lnSpc>
            </a:pPr>
            <a:r>
              <a:rPr lang="zh-CN" altLang="en-US" dirty="0"/>
              <a:t>所谓增量：就是网页像流水一样，一个一个进来</a:t>
            </a:r>
            <a:endParaRPr lang="en-US" altLang="zh-CN" b="1" dirty="0"/>
          </a:p>
          <a:p>
            <a:pPr>
              <a:lnSpc>
                <a:spcPct val="120000"/>
              </a:lnSpc>
            </a:pPr>
            <a:r>
              <a:rPr lang="zh-CN" altLang="en-US" b="1" dirty="0"/>
              <a:t>四、</a:t>
            </a:r>
            <a:r>
              <a:rPr lang="zh-CN" altLang="zh-CN" b="1" dirty="0"/>
              <a:t>单文档型页面</a:t>
            </a:r>
            <a:r>
              <a:rPr lang="en-US" altLang="zh-CN" b="1" dirty="0"/>
              <a:t>Authority</a:t>
            </a:r>
            <a:r>
              <a:rPr lang="zh-CN" altLang="zh-CN" b="1" dirty="0"/>
              <a:t>抽取方法</a:t>
            </a:r>
            <a:endParaRPr lang="en-US" altLang="zh-CN" b="1" dirty="0"/>
          </a:p>
          <a:p>
            <a:pPr lvl="1">
              <a:lnSpc>
                <a:spcPct val="120000"/>
              </a:lnSpc>
            </a:pPr>
            <a:r>
              <a:rPr lang="zh-CN" altLang="zh-CN" b="1" dirty="0"/>
              <a:t>结合视觉信息的抽取方法</a:t>
            </a:r>
            <a:endParaRPr lang="en-US" altLang="zh-CN" b="1" dirty="0"/>
          </a:p>
          <a:p>
            <a:pPr lvl="1">
              <a:lnSpc>
                <a:spcPct val="120000"/>
              </a:lnSpc>
            </a:pPr>
            <a:r>
              <a:rPr lang="zh-CN" altLang="en-US" b="1" dirty="0"/>
              <a:t>路径规则</a:t>
            </a:r>
            <a:endParaRPr lang="zh-CN" altLang="zh-CN" b="1" dirty="0"/>
          </a:p>
          <a:p>
            <a:pPr lvl="1">
              <a:lnSpc>
                <a:spcPct val="120000"/>
              </a:lnSpc>
            </a:pPr>
            <a:r>
              <a:rPr lang="zh-CN" altLang="zh-CN" b="1" dirty="0"/>
              <a:t>改进的自适应数据抽取方法</a:t>
            </a:r>
          </a:p>
          <a:p>
            <a:endParaRPr lang="zh-CN" altLang="en-US" dirty="0"/>
          </a:p>
          <a:p>
            <a:endParaRPr lang="zh-CN" altLang="en-US" dirty="0"/>
          </a:p>
        </p:txBody>
      </p:sp>
    </p:spTree>
    <p:extLst>
      <p:ext uri="{BB962C8B-B14F-4D97-AF65-F5344CB8AC3E}">
        <p14:creationId xmlns:p14="http://schemas.microsoft.com/office/powerpoint/2010/main" val="73694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两者组合起来共有</a:t>
            </a:r>
            <a:r>
              <a:rPr lang="en-US" altLang="zh-CN" dirty="0"/>
              <a:t>4 </a:t>
            </a:r>
            <a:r>
              <a:rPr lang="zh-CN" altLang="en-US" dirty="0"/>
              <a:t>种页面类型</a:t>
            </a:r>
            <a:endParaRPr lang="en-US" altLang="zh-CN" dirty="0"/>
          </a:p>
          <a:p>
            <a:pPr lvl="1"/>
            <a:r>
              <a:rPr lang="zh-CN" altLang="en-US" dirty="0"/>
              <a:t>多记录数据型页面</a:t>
            </a:r>
            <a:endParaRPr lang="en-US" altLang="zh-CN" dirty="0"/>
          </a:p>
          <a:p>
            <a:pPr lvl="1"/>
            <a:r>
              <a:rPr lang="zh-CN" altLang="en-US" dirty="0"/>
              <a:t>单记录数据型页面</a:t>
            </a:r>
            <a:endParaRPr lang="en-US" altLang="zh-CN" dirty="0"/>
          </a:p>
          <a:p>
            <a:pPr lvl="1"/>
            <a:r>
              <a:rPr lang="zh-CN" altLang="en-US" dirty="0"/>
              <a:t>单记录文档型页面</a:t>
            </a:r>
            <a:endParaRPr lang="en-US" altLang="zh-CN" dirty="0"/>
          </a:p>
          <a:p>
            <a:pPr lvl="1"/>
            <a:r>
              <a:rPr lang="zh-CN" altLang="en-US" dirty="0"/>
              <a:t>多记录文档型页面</a:t>
            </a:r>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85000" lnSpcReduction="20000"/>
          </a:bodyPr>
          <a:lstStyle/>
          <a:p>
            <a:pPr>
              <a:lnSpc>
                <a:spcPct val="120000"/>
              </a:lnSpc>
            </a:pPr>
            <a:r>
              <a:rPr lang="zh-CN" altLang="zh-CN" b="1" dirty="0"/>
              <a:t>二、多记录数据型页面的抽取方法</a:t>
            </a:r>
            <a:endParaRPr lang="en-US" altLang="zh-CN" b="1" dirty="0"/>
          </a:p>
          <a:p>
            <a:pPr lvl="1">
              <a:lnSpc>
                <a:spcPct val="120000"/>
              </a:lnSpc>
            </a:pPr>
            <a:r>
              <a:rPr lang="zh-CN" altLang="en-US" dirty="0"/>
              <a:t>若干观察得到的规则</a:t>
            </a:r>
            <a:endParaRPr lang="en-US" altLang="zh-CN" dirty="0"/>
          </a:p>
          <a:p>
            <a:pPr lvl="1">
              <a:lnSpc>
                <a:spcPct val="120000"/>
              </a:lnSpc>
            </a:pPr>
            <a:r>
              <a:rPr lang="zh-CN" altLang="en-US" dirty="0"/>
              <a:t>子树比对</a:t>
            </a:r>
            <a:endParaRPr lang="zh-CN" altLang="zh-CN" b="1" dirty="0"/>
          </a:p>
          <a:p>
            <a:pPr>
              <a:lnSpc>
                <a:spcPct val="120000"/>
              </a:lnSpc>
            </a:pPr>
            <a:r>
              <a:rPr lang="zh-CN" altLang="zh-CN" b="1" dirty="0"/>
              <a:t>三、单记录数据型页抽取方法</a:t>
            </a:r>
            <a:endParaRPr lang="en-US" altLang="zh-CN" b="1" dirty="0"/>
          </a:p>
          <a:p>
            <a:pPr lvl="1">
              <a:lnSpc>
                <a:spcPct val="120000"/>
              </a:lnSpc>
            </a:pPr>
            <a:r>
              <a:rPr lang="zh-CN" altLang="en-US" dirty="0"/>
              <a:t>以增量方式推导网页模板。</a:t>
            </a:r>
            <a:endParaRPr lang="en-US" altLang="zh-CN" dirty="0"/>
          </a:p>
          <a:p>
            <a:pPr lvl="2">
              <a:lnSpc>
                <a:spcPct val="120000"/>
              </a:lnSpc>
            </a:pPr>
            <a:r>
              <a:rPr lang="zh-CN" altLang="en-US" dirty="0"/>
              <a:t>所谓增量：就是网页像流水一样，一个一个进来</a:t>
            </a:r>
            <a:endParaRPr lang="en-US" altLang="zh-CN" b="1" dirty="0"/>
          </a:p>
          <a:p>
            <a:pPr>
              <a:lnSpc>
                <a:spcPct val="120000"/>
              </a:lnSpc>
            </a:pPr>
            <a:r>
              <a:rPr lang="zh-CN" altLang="en-US" b="1" dirty="0"/>
              <a:t>四、</a:t>
            </a:r>
            <a:r>
              <a:rPr lang="zh-CN" altLang="zh-CN" b="1" dirty="0"/>
              <a:t>单文档型页面</a:t>
            </a:r>
            <a:r>
              <a:rPr lang="en-US" altLang="zh-CN" b="1" dirty="0"/>
              <a:t>Authority</a:t>
            </a:r>
            <a:r>
              <a:rPr lang="zh-CN" altLang="zh-CN" b="1" dirty="0"/>
              <a:t>抽取方法</a:t>
            </a:r>
            <a:endParaRPr lang="en-US" altLang="zh-CN" b="1" dirty="0"/>
          </a:p>
          <a:p>
            <a:pPr lvl="1">
              <a:lnSpc>
                <a:spcPct val="120000"/>
              </a:lnSpc>
            </a:pPr>
            <a:r>
              <a:rPr lang="zh-CN" altLang="zh-CN" b="1" dirty="0"/>
              <a:t>结合视觉信息的抽取方法</a:t>
            </a:r>
            <a:endParaRPr lang="en-US" altLang="zh-CN" b="1" dirty="0"/>
          </a:p>
          <a:p>
            <a:pPr lvl="1">
              <a:lnSpc>
                <a:spcPct val="120000"/>
              </a:lnSpc>
            </a:pPr>
            <a:r>
              <a:rPr lang="zh-CN" altLang="en-US" b="1" dirty="0"/>
              <a:t>路径规则</a:t>
            </a:r>
            <a:endParaRPr lang="zh-CN" altLang="zh-CN" b="1" dirty="0"/>
          </a:p>
          <a:p>
            <a:pPr lvl="1">
              <a:lnSpc>
                <a:spcPct val="120000"/>
              </a:lnSpc>
            </a:pPr>
            <a:r>
              <a:rPr lang="zh-CN" altLang="zh-CN" b="1" dirty="0"/>
              <a:t>改进的自适应数据抽取方法</a:t>
            </a:r>
          </a:p>
          <a:p>
            <a:endParaRPr lang="zh-CN" altLang="en-US" dirty="0"/>
          </a:p>
          <a:p>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1788</TotalTime>
  <Words>5379</Words>
  <Application>Microsoft Office PowerPoint</Application>
  <PresentationFormat>全屏显示(4:3)</PresentationFormat>
  <Paragraphs>425</Paragraphs>
  <Slides>77</Slides>
  <Notes>0</Notes>
  <HiddenSlides>0</HiddenSlides>
  <MMClips>0</MMClips>
  <ScaleCrop>false</ScaleCrop>
  <HeadingPairs>
    <vt:vector size="8" baseType="variant">
      <vt:variant>
        <vt:lpstr>已用的字体</vt:lpstr>
      </vt:variant>
      <vt:variant>
        <vt:i4>2</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81" baseType="lpstr">
      <vt:lpstr>Arial</vt:lpstr>
      <vt:lpstr>Calibri</vt:lpstr>
      <vt:lpstr>Office 主题</vt:lpstr>
      <vt:lpstr>Equation</vt:lpstr>
      <vt:lpstr>第6讲 包装器页面抽取方法</vt:lpstr>
      <vt:lpstr>PowerPoint 演示文稿</vt:lpstr>
      <vt:lpstr>一、数据抽取对象--网页的分类</vt:lpstr>
      <vt:lpstr>PowerPoint 演示文稿</vt:lpstr>
      <vt:lpstr>PowerPoint 演示文稿</vt:lpstr>
      <vt:lpstr>PowerPoint 演示文稿</vt:lpstr>
      <vt:lpstr>多记录数据型页面</vt:lpstr>
      <vt:lpstr>PowerPoint 演示文稿</vt:lpstr>
      <vt:lpstr>PowerPoint 演示文稿</vt:lpstr>
      <vt:lpstr>二、 多记录数据型页面的抽取方法</vt:lpstr>
      <vt:lpstr>PowerPoint 演示文稿</vt:lpstr>
      <vt:lpstr>  2.1 三个观察</vt:lpstr>
      <vt:lpstr>  </vt:lpstr>
      <vt:lpstr>PowerPoint 演示文稿</vt:lpstr>
      <vt:lpstr>PowerPoint 演示文稿</vt:lpstr>
      <vt:lpstr>PowerPoint 演示文稿</vt:lpstr>
      <vt:lpstr>PowerPoint 演示文稿</vt:lpstr>
      <vt:lpstr>PowerPoint 演示文稿</vt:lpstr>
      <vt:lpstr>2.2  数据记录抽取</vt:lpstr>
      <vt:lpstr>抽取的步骤</vt:lpstr>
      <vt:lpstr>2.2.1  确定数据区域</vt:lpstr>
      <vt:lpstr>PowerPoint 演示文稿</vt:lpstr>
      <vt:lpstr>比较DOM 树的算法</vt:lpstr>
      <vt:lpstr> </vt:lpstr>
      <vt:lpstr>PowerPoint 演示文稿</vt:lpstr>
      <vt:lpstr>2.2.2 计算数据记录的边界</vt:lpstr>
      <vt:lpstr>2.2.2.1 语义块</vt:lpstr>
      <vt:lpstr>PowerPoint 演示文稿</vt:lpstr>
      <vt:lpstr>PowerPoint 演示文稿</vt:lpstr>
      <vt:lpstr>PowerPoint 演示文稿</vt:lpstr>
      <vt:lpstr>2.2.2.2发现语义块所在的层次</vt:lpstr>
      <vt:lpstr>规则2 共同路径规则</vt:lpstr>
      <vt:lpstr>PowerPoint 演示文稿</vt:lpstr>
      <vt:lpstr>发现语义块所在的层次</vt:lpstr>
      <vt:lpstr>PowerPoint 演示文稿</vt:lpstr>
      <vt:lpstr>2.2.2.3 语义块边界计算</vt:lpstr>
      <vt:lpstr>PowerPoint 演示文稿</vt:lpstr>
      <vt:lpstr>PowerPoint 演示文稿</vt:lpstr>
      <vt:lpstr>2.3  数据项抽取</vt:lpstr>
      <vt:lpstr>数据项边界问题</vt:lpstr>
      <vt:lpstr>2.3.1 数据项识别</vt:lpstr>
      <vt:lpstr>PowerPoint 演示文稿</vt:lpstr>
      <vt:lpstr>PowerPoint 演示文稿</vt:lpstr>
      <vt:lpstr>2类数据项</vt:lpstr>
      <vt:lpstr>模板项发现</vt:lpstr>
      <vt:lpstr>模板项的完全划分</vt:lpstr>
      <vt:lpstr>2.3.2  数据项匹配</vt:lpstr>
      <vt:lpstr>PowerPoint 演示文稿</vt:lpstr>
      <vt:lpstr>PowerPoint 演示文稿</vt:lpstr>
      <vt:lpstr>两个数据项的相似度计算</vt:lpstr>
      <vt:lpstr>工作流程</vt:lpstr>
      <vt:lpstr>PowerPoint 演示文稿</vt:lpstr>
      <vt:lpstr>总结</vt:lpstr>
      <vt:lpstr>三、 单记录数据型页抽取方法</vt:lpstr>
      <vt:lpstr>PowerPoint 演示文稿</vt:lpstr>
      <vt:lpstr>部分树对齐算法</vt:lpstr>
      <vt:lpstr>PowerPoint 演示文稿</vt:lpstr>
      <vt:lpstr>PowerPoint 演示文稿</vt:lpstr>
      <vt:lpstr>PowerPoint 演示文稿</vt:lpstr>
      <vt:lpstr>PowerPoint 演示文稿</vt:lpstr>
      <vt:lpstr>部分树对齐算法</vt:lpstr>
      <vt:lpstr>四、单文档型页面Authority抽取方法</vt:lpstr>
      <vt:lpstr>PowerPoint 演示文稿</vt:lpstr>
      <vt:lpstr>4.1结合视觉信息的抽取方法</vt:lpstr>
      <vt:lpstr>PowerPoint 演示文稿</vt:lpstr>
      <vt:lpstr>正文数据块识别</vt:lpstr>
      <vt:lpstr>PowerPoint 演示文稿</vt:lpstr>
      <vt:lpstr>4.2  抽取路径学习</vt:lpstr>
      <vt:lpstr>PowerPoint 演示文稿</vt:lpstr>
      <vt:lpstr>PowerPoint 演示文稿</vt:lpstr>
      <vt:lpstr>4.3 改进的自适应数据抽取方法</vt:lpstr>
      <vt:lpstr>PowerPoint 演示文稿</vt:lpstr>
      <vt:lpstr>PowerPoint 演示文稿</vt:lpstr>
      <vt:lpstr>PowerPoint 演示文稿</vt:lpstr>
      <vt:lpstr>PowerPoint 演示文稿</vt:lpstr>
      <vt:lpstr>抽取规则更新</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数据型页面抽取方法</dc:title>
  <dc:creator>lianli</dc:creator>
  <cp:lastModifiedBy>星宇 贾</cp:lastModifiedBy>
  <cp:revision>86</cp:revision>
  <dcterms:created xsi:type="dcterms:W3CDTF">2018-03-15T01:14:41Z</dcterms:created>
  <dcterms:modified xsi:type="dcterms:W3CDTF">2023-06-05T02:42:33Z</dcterms:modified>
</cp:coreProperties>
</file>